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0693400" cy="7556500"/>
  <p:notesSz cx="6858000" cy="9144000"/>
  <p:embeddedFontLst>
    <p:embeddedFont>
      <p:font typeface="Bakerie Bold" panose="020B0604020202020204" charset="0"/>
      <p:regular r:id="rId5"/>
    </p:embeddedFon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Architects Daughter" panose="020B0604020202020204" charset="0"/>
      <p:regular r:id="rId10"/>
    </p:embeddedFont>
    <p:embeddedFont>
      <p:font typeface="Bakerie" panose="020B0604020202020204" charset="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 autoAdjust="0"/>
    <p:restoredTop sz="94343" autoAdjust="0"/>
  </p:normalViewPr>
  <p:slideViewPr>
    <p:cSldViewPr>
      <p:cViewPr varScale="1">
        <p:scale>
          <a:sx n="67" d="100"/>
          <a:sy n="67" d="100"/>
        </p:scale>
        <p:origin x="282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5" d="100"/>
          <a:sy n="65" d="100"/>
        </p:scale>
        <p:origin x="3154" y="4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tableStyles" Target="tableStyles.xml"/><Relationship Id="rId10" Type="http://schemas.openxmlformats.org/officeDocument/2006/relationships/font" Target="fonts/font6.fntdata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2A3B74-E65E-4549-802E-47BE40B0EF27}" type="datetimeFigureOut">
              <a:rPr lang="en-GB" smtClean="0"/>
              <a:t>24/04/2023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44600" y="1143000"/>
            <a:ext cx="4368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r>
              <a:rPr lang="en-GB" dirty="0"/>
              <a:t> 1q	a</a:t>
            </a:r>
            <a:br>
              <a:rPr lang="en-GB" dirty="0"/>
            </a:br>
            <a:r>
              <a:rPr lang="en-GB" dirty="0"/>
              <a:t>#</a:t>
            </a:r>
            <a:br>
              <a:rPr lang="en-GB" dirty="0"/>
            </a:br>
            <a:r>
              <a:rPr lang="en-GB" dirty="0"/>
              <a:t>4]-8	</a:t>
            </a:r>
            <a:r>
              <a:rPr lang="en-GB" dirty="0" err="1"/>
              <a:t>aqqc</a:t>
            </a:r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B096BF-999E-4AF7-84AB-C8C427B4F7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12898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0.png"/><Relationship Id="rId18" Type="http://schemas.openxmlformats.org/officeDocument/2006/relationships/image" Target="../media/image17.svg"/><Relationship Id="rId3" Type="http://schemas.openxmlformats.org/officeDocument/2006/relationships/image" Target="../media/image2.jpeg"/><Relationship Id="rId21" Type="http://schemas.openxmlformats.org/officeDocument/2006/relationships/image" Target="../media/image15.jpg"/><Relationship Id="rId7" Type="http://schemas.openxmlformats.org/officeDocument/2006/relationships/image" Target="../media/image5.png"/><Relationship Id="rId12" Type="http://schemas.openxmlformats.org/officeDocument/2006/relationships/image" Target="../media/image9.png"/><Relationship Id="rId17" Type="http://schemas.openxmlformats.org/officeDocument/2006/relationships/image" Target="../media/image13.png"/><Relationship Id="rId2" Type="http://schemas.openxmlformats.org/officeDocument/2006/relationships/image" Target="../media/image1.png"/><Relationship Id="rId16" Type="http://schemas.openxmlformats.org/officeDocument/2006/relationships/image" Target="../media/image12.png"/><Relationship Id="rId20" Type="http://schemas.openxmlformats.org/officeDocument/2006/relationships/image" Target="../media/image19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5" Type="http://schemas.openxmlformats.org/officeDocument/2006/relationships/image" Target="../media/image4.svg"/><Relationship Id="rId15" Type="http://schemas.openxmlformats.org/officeDocument/2006/relationships/image" Target="../media/image11.png"/><Relationship Id="rId10" Type="http://schemas.openxmlformats.org/officeDocument/2006/relationships/image" Target="../media/image9.svg"/><Relationship Id="rId19" Type="http://schemas.openxmlformats.org/officeDocument/2006/relationships/image" Target="../media/image14.png"/><Relationship Id="rId4" Type="http://schemas.openxmlformats.org/officeDocument/2006/relationships/image" Target="../media/image3.png"/><Relationship Id="rId9" Type="http://schemas.openxmlformats.org/officeDocument/2006/relationships/image" Target="../media/image7.png"/><Relationship Id="rId14" Type="http://schemas.openxmlformats.org/officeDocument/2006/relationships/image" Target="../media/image13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13" Type="http://schemas.openxmlformats.org/officeDocument/2006/relationships/image" Target="../media/image23.png"/><Relationship Id="rId18" Type="http://schemas.openxmlformats.org/officeDocument/2006/relationships/image" Target="../media/image12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12" Type="http://schemas.openxmlformats.org/officeDocument/2006/relationships/image" Target="../media/image31.svg"/><Relationship Id="rId17" Type="http://schemas.openxmlformats.org/officeDocument/2006/relationships/image" Target="../media/image36.svg"/><Relationship Id="rId2" Type="http://schemas.openxmlformats.org/officeDocument/2006/relationships/image" Target="../media/image1.png"/><Relationship Id="rId16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11" Type="http://schemas.openxmlformats.org/officeDocument/2006/relationships/image" Target="../media/image22.png"/><Relationship Id="rId5" Type="http://schemas.openxmlformats.org/officeDocument/2006/relationships/image" Target="../media/image17.png"/><Relationship Id="rId15" Type="http://schemas.openxmlformats.org/officeDocument/2006/relationships/image" Target="../media/image34.svg"/><Relationship Id="rId10" Type="http://schemas.openxmlformats.org/officeDocument/2006/relationships/image" Target="../media/image21.png"/><Relationship Id="rId4" Type="http://schemas.openxmlformats.org/officeDocument/2006/relationships/image" Target="../media/image23.svg"/><Relationship Id="rId9" Type="http://schemas.openxmlformats.org/officeDocument/2006/relationships/image" Target="../media/image20.png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1046" t="23347" r="1004" b="23394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263076" y="83914"/>
            <a:ext cx="1275274" cy="1275274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 rot="-1189457">
            <a:off x="2691657" y="1536359"/>
            <a:ext cx="2090671" cy="904215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756000" y="1630327"/>
            <a:ext cx="2004087" cy="418353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7"/>
          <a:srcRect l="10495" r="10495"/>
          <a:stretch>
            <a:fillRect/>
          </a:stretch>
        </p:blipFill>
        <p:spPr>
          <a:xfrm>
            <a:off x="57231" y="2048680"/>
            <a:ext cx="2969421" cy="5104676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 rot="-10513828">
            <a:off x="79220" y="1827206"/>
            <a:ext cx="451186" cy="547722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rcRect/>
          <a:stretch>
            <a:fillRect/>
          </a:stretch>
        </p:blipFill>
        <p:spPr>
          <a:xfrm>
            <a:off x="2037479" y="3175917"/>
            <a:ext cx="3210134" cy="3151768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11"/>
          <a:srcRect t="11801"/>
          <a:stretch>
            <a:fillRect/>
          </a:stretch>
        </p:blipFill>
        <p:spPr>
          <a:xfrm>
            <a:off x="5568321" y="1569057"/>
            <a:ext cx="4310622" cy="3151768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>
          <a:xfrm>
            <a:off x="6525347" y="1092135"/>
            <a:ext cx="1741390" cy="648184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4"/>
              </a:ext>
            </a:extLst>
          </a:blip>
          <a:srcRect/>
          <a:stretch>
            <a:fillRect/>
          </a:stretch>
        </p:blipFill>
        <p:spPr>
          <a:xfrm>
            <a:off x="5394609" y="4354447"/>
            <a:ext cx="5159095" cy="3191377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383383" y="1582702"/>
            <a:ext cx="2608786" cy="4057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60"/>
              </a:lnSpc>
            </a:pPr>
            <a:r>
              <a:rPr lang="en-US" sz="2400">
                <a:solidFill>
                  <a:srgbClr val="000000"/>
                </a:solidFill>
                <a:latin typeface="Bakerie Bold"/>
              </a:rPr>
              <a:t>English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51979" y="2034613"/>
            <a:ext cx="2669019" cy="52065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2900" indent="-342900">
              <a:lnSpc>
                <a:spcPts val="2940"/>
              </a:lnSpc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000000"/>
                </a:solidFill>
                <a:latin typeface="Bakerie" panose="020B0604020202020204" charset="0"/>
              </a:rPr>
              <a:t>No Ballet Shoes in Syria: diary entry, letter, setting description</a:t>
            </a:r>
            <a:endParaRPr lang="en-US" sz="1600" dirty="0">
              <a:solidFill>
                <a:srgbClr val="000000"/>
              </a:solidFill>
              <a:latin typeface="Bakerie" panose="020B0604020202020204" charset="0"/>
            </a:endParaRPr>
          </a:p>
          <a:p>
            <a:pPr marL="342900" indent="-342900">
              <a:lnSpc>
                <a:spcPts val="2940"/>
              </a:lnSpc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000000"/>
                </a:solidFill>
                <a:latin typeface="Bakerie" panose="020B0604020202020204" charset="0"/>
              </a:rPr>
              <a:t>Alma: narrative story</a:t>
            </a:r>
            <a:endParaRPr lang="en-US" sz="1600" dirty="0">
              <a:solidFill>
                <a:srgbClr val="000000"/>
              </a:solidFill>
              <a:latin typeface="Bakerie" panose="020B0604020202020204" charset="0"/>
            </a:endParaRPr>
          </a:p>
          <a:p>
            <a:pPr marL="342900" indent="-342900">
              <a:lnSpc>
                <a:spcPts val="2940"/>
              </a:lnSpc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000000"/>
                </a:solidFill>
                <a:latin typeface="Bakerie" panose="020B0604020202020204" charset="0"/>
              </a:rPr>
              <a:t>Robin Hood: explanation text- how to survive in the forest, </a:t>
            </a:r>
            <a:r>
              <a:rPr lang="en-US" sz="1600" dirty="0" err="1" smtClean="0">
                <a:solidFill>
                  <a:srgbClr val="000000"/>
                </a:solidFill>
                <a:latin typeface="Bakerie" panose="020B0604020202020204" charset="0"/>
              </a:rPr>
              <a:t>playscript</a:t>
            </a:r>
            <a:endParaRPr lang="en-US" sz="1600" dirty="0">
              <a:solidFill>
                <a:srgbClr val="000000"/>
              </a:solidFill>
              <a:latin typeface="Bakerie" panose="020B0604020202020204" charset="0"/>
            </a:endParaRPr>
          </a:p>
          <a:p>
            <a:pPr marL="342900" indent="-342900">
              <a:lnSpc>
                <a:spcPts val="2940"/>
              </a:lnSpc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000000"/>
                </a:solidFill>
                <a:latin typeface="Bakerie" panose="020B0604020202020204" charset="0"/>
              </a:rPr>
              <a:t>SATS: should they be abolished?</a:t>
            </a:r>
          </a:p>
          <a:p>
            <a:pPr marL="342900" indent="-342900">
              <a:lnSpc>
                <a:spcPts val="2940"/>
              </a:lnSpc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000000"/>
                </a:solidFill>
                <a:latin typeface="Bakerie" panose="020B0604020202020204" charset="0"/>
              </a:rPr>
              <a:t>Free verse poetry</a:t>
            </a:r>
            <a:endParaRPr lang="en-US" sz="1600" dirty="0">
              <a:solidFill>
                <a:srgbClr val="000000"/>
              </a:solidFill>
              <a:latin typeface="Bakerie" panose="020B0604020202020204" charset="0"/>
            </a:endParaRPr>
          </a:p>
          <a:p>
            <a:pPr marL="342900" indent="-342900">
              <a:lnSpc>
                <a:spcPts val="2940"/>
              </a:lnSpc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000000"/>
                </a:solidFill>
                <a:latin typeface="Bakerie" panose="020B0604020202020204" charset="0"/>
              </a:rPr>
              <a:t>Balanced </a:t>
            </a:r>
            <a:r>
              <a:rPr lang="en-US" sz="1600" dirty="0">
                <a:solidFill>
                  <a:srgbClr val="000000"/>
                </a:solidFill>
                <a:latin typeface="Bakerie" panose="020B0604020202020204" charset="0"/>
              </a:rPr>
              <a:t>argument, narrative, recounts, narrative poetry and journalistic writing. </a:t>
            </a:r>
          </a:p>
          <a:p>
            <a:pPr marL="226695" lvl="1">
              <a:lnSpc>
                <a:spcPts val="2940"/>
              </a:lnSpc>
            </a:pPr>
            <a:endParaRPr lang="en-US" sz="2100" dirty="0">
              <a:solidFill>
                <a:srgbClr val="000000"/>
              </a:solidFill>
              <a:latin typeface="Bakerie" panose="020B0604020202020204" charset="0"/>
            </a:endParaRPr>
          </a:p>
          <a:p>
            <a:pPr marL="226695" lvl="1">
              <a:lnSpc>
                <a:spcPts val="2940"/>
              </a:lnSpc>
            </a:pPr>
            <a:endParaRPr lang="en-US" sz="2100" dirty="0">
              <a:solidFill>
                <a:srgbClr val="000000"/>
              </a:solidFill>
              <a:latin typeface="Bakerie Bold"/>
            </a:endParaRPr>
          </a:p>
          <a:p>
            <a:pPr marL="453390" lvl="1" indent="-226695">
              <a:lnSpc>
                <a:spcPts val="2940"/>
              </a:lnSpc>
              <a:buFont typeface="Arial"/>
              <a:buChar char="•"/>
            </a:pPr>
            <a:endParaRPr lang="en-US" sz="2100" dirty="0">
              <a:solidFill>
                <a:srgbClr val="000000"/>
              </a:solidFill>
              <a:latin typeface="Bakerie Bold"/>
            </a:endParaRPr>
          </a:p>
          <a:p>
            <a:pPr marL="453390" lvl="1" indent="-226695">
              <a:lnSpc>
                <a:spcPts val="2940"/>
              </a:lnSpc>
              <a:buFont typeface="Arial"/>
              <a:buChar char="•"/>
            </a:pPr>
            <a:endParaRPr lang="en-US" sz="2100" dirty="0">
              <a:solidFill>
                <a:srgbClr val="000000"/>
              </a:solidFill>
              <a:latin typeface="Bakerie Bold"/>
            </a:endParaRPr>
          </a:p>
        </p:txBody>
      </p:sp>
      <p:sp>
        <p:nvSpPr>
          <p:cNvPr id="14" name="TextBox 14"/>
          <p:cNvSpPr txBox="1"/>
          <p:nvPr/>
        </p:nvSpPr>
        <p:spPr>
          <a:xfrm rot="-1404833">
            <a:off x="2565728" y="1760521"/>
            <a:ext cx="2273424" cy="372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79"/>
              </a:lnSpc>
            </a:pPr>
            <a:r>
              <a:rPr lang="en-US" sz="2199">
                <a:solidFill>
                  <a:srgbClr val="000000"/>
                </a:solidFill>
                <a:latin typeface="Bakerie Bold"/>
              </a:rPr>
              <a:t>We  are reading</a:t>
            </a:r>
          </a:p>
        </p:txBody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>
          <a:xfrm rot="5792104">
            <a:off x="3039514" y="1222431"/>
            <a:ext cx="1394958" cy="1483997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6"/>
          <a:srcRect t="3936" b="4238"/>
          <a:stretch>
            <a:fillRect/>
          </a:stretch>
        </p:blipFill>
        <p:spPr>
          <a:xfrm>
            <a:off x="2914229" y="6571563"/>
            <a:ext cx="2150703" cy="967698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8"/>
              </a:ext>
            </a:extLst>
          </a:blip>
          <a:srcRect/>
          <a:stretch>
            <a:fillRect/>
          </a:stretch>
        </p:blipFill>
        <p:spPr>
          <a:xfrm>
            <a:off x="9358039" y="1764716"/>
            <a:ext cx="1155923" cy="1155923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0"/>
              </a:ext>
            </a:extLst>
          </a:blip>
          <a:srcRect/>
          <a:stretch>
            <a:fillRect/>
          </a:stretch>
        </p:blipFill>
        <p:spPr>
          <a:xfrm>
            <a:off x="362485" y="91106"/>
            <a:ext cx="1179456" cy="1117535"/>
          </a:xfrm>
          <a:prstGeom prst="rect">
            <a:avLst/>
          </a:prstGeom>
        </p:spPr>
      </p:pic>
      <p:sp>
        <p:nvSpPr>
          <p:cNvPr id="20" name="TextBox 20"/>
          <p:cNvSpPr txBox="1"/>
          <p:nvPr/>
        </p:nvSpPr>
        <p:spPr>
          <a:xfrm>
            <a:off x="597258" y="17239"/>
            <a:ext cx="9782351" cy="11541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dirty="0">
                <a:solidFill>
                  <a:srgbClr val="5186CD"/>
                </a:solidFill>
                <a:latin typeface="Architects Daughter"/>
              </a:rPr>
              <a:t>Christ the King Primary School</a:t>
            </a:r>
          </a:p>
          <a:p>
            <a:pPr algn="ctr">
              <a:lnSpc>
                <a:spcPts val="4480"/>
              </a:lnSpc>
            </a:pPr>
            <a:r>
              <a:rPr lang="en-US" sz="3200" dirty="0">
                <a:solidFill>
                  <a:srgbClr val="5186CD"/>
                </a:solidFill>
                <a:latin typeface="Architects Daughter"/>
              </a:rPr>
              <a:t>SUMMER Term in Year </a:t>
            </a:r>
            <a:r>
              <a:rPr lang="en-US" sz="3200" dirty="0" smtClean="0">
                <a:solidFill>
                  <a:srgbClr val="5186CD"/>
                </a:solidFill>
                <a:latin typeface="Architects Daughter"/>
              </a:rPr>
              <a:t>6</a:t>
            </a:r>
            <a:endParaRPr lang="en-US" sz="3200" dirty="0">
              <a:solidFill>
                <a:srgbClr val="5186CD"/>
              </a:solidFill>
              <a:latin typeface="Architects Daughter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3042543" y="3777617"/>
            <a:ext cx="2175351" cy="251350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814"/>
              </a:lnSpc>
            </a:pPr>
            <a:r>
              <a:rPr lang="en-US" sz="2010" dirty="0">
                <a:solidFill>
                  <a:srgbClr val="000000"/>
                </a:solidFill>
                <a:latin typeface="Bakerie" panose="020B0604020202020204" charset="0"/>
              </a:rPr>
              <a:t>We will be </a:t>
            </a:r>
            <a:r>
              <a:rPr lang="en-US" sz="2010" dirty="0" smtClean="0">
                <a:solidFill>
                  <a:srgbClr val="000000"/>
                </a:solidFill>
                <a:latin typeface="Bakerie" panose="020B0604020202020204" charset="0"/>
              </a:rPr>
              <a:t>focusing on </a:t>
            </a:r>
            <a:r>
              <a:rPr lang="en-US" sz="2010" dirty="0" smtClean="0">
                <a:solidFill>
                  <a:srgbClr val="000000"/>
                </a:solidFill>
                <a:latin typeface="Bakerie" panose="020B0604020202020204" charset="0"/>
              </a:rPr>
              <a:t>making justified inferences.</a:t>
            </a:r>
            <a:endParaRPr lang="en-US" sz="2010" dirty="0">
              <a:solidFill>
                <a:srgbClr val="000000"/>
              </a:solidFill>
              <a:latin typeface="Bakerie" panose="020B0604020202020204" charset="0"/>
            </a:endParaRPr>
          </a:p>
          <a:p>
            <a:pPr>
              <a:lnSpc>
                <a:spcPts val="2814"/>
              </a:lnSpc>
            </a:pPr>
            <a:endParaRPr lang="en-US" sz="2010" dirty="0">
              <a:solidFill>
                <a:srgbClr val="000000"/>
              </a:solidFill>
              <a:latin typeface="Bakerie" panose="020B0604020202020204" charset="0"/>
            </a:endParaRPr>
          </a:p>
          <a:p>
            <a:pPr>
              <a:lnSpc>
                <a:spcPts val="2814"/>
              </a:lnSpc>
            </a:pPr>
            <a:r>
              <a:rPr lang="en-US" sz="2010" dirty="0">
                <a:solidFill>
                  <a:srgbClr val="000000"/>
                </a:solidFill>
                <a:latin typeface="Bakerie" panose="020B0604020202020204" charset="0"/>
              </a:rPr>
              <a:t>Reading takes place daily and whole class reading will also take place.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5346000" y="1139677"/>
            <a:ext cx="4070726" cy="422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</a:pPr>
            <a:r>
              <a:rPr lang="en-US" sz="2499" dirty="0" err="1">
                <a:solidFill>
                  <a:srgbClr val="000000"/>
                </a:solidFill>
                <a:latin typeface="Bakerie Bold"/>
              </a:rPr>
              <a:t>Maths</a:t>
            </a:r>
            <a:endParaRPr lang="en-US" sz="2499" dirty="0">
              <a:solidFill>
                <a:srgbClr val="000000"/>
              </a:solidFill>
              <a:latin typeface="Bakerie 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6077169" y="1720694"/>
            <a:ext cx="3482779" cy="11079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01651" lvl="1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latin typeface="Bakerie" panose="020B0604020202020204" charset="0"/>
              </a:rPr>
              <a:t>Geometry: Properties of Shapes </a:t>
            </a:r>
          </a:p>
          <a:p>
            <a:pPr marL="501651" lvl="1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latin typeface="Bakerie" panose="020B0604020202020204" charset="0"/>
              </a:rPr>
              <a:t>Number: number and  place value </a:t>
            </a:r>
          </a:p>
          <a:p>
            <a:pPr marL="501651" lvl="1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latin typeface="Bakerie" panose="020B0604020202020204" charset="0"/>
              </a:rPr>
              <a:t>Statistics : Graphs and Tables </a:t>
            </a:r>
          </a:p>
          <a:p>
            <a:pPr marL="215901" lvl="1"/>
            <a:endParaRPr lang="en-GB" dirty="0">
              <a:solidFill>
                <a:srgbClr val="000000"/>
              </a:solidFill>
              <a:latin typeface="Bakerie" panose="020B0604020202020204" charset="0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5568321" y="3709889"/>
            <a:ext cx="4917647" cy="58477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1900" dirty="0">
                <a:solidFill>
                  <a:srgbClr val="FF1616"/>
                </a:solidFill>
                <a:latin typeface="Bakerie Bold"/>
              </a:rPr>
              <a:t>It is extremely important that all children know their times tables by heart and inverse division facts.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5279426" y="4345286"/>
            <a:ext cx="2552547" cy="22159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Bakerie Bold"/>
              </a:rPr>
              <a:t>Science </a:t>
            </a:r>
          </a:p>
          <a:p>
            <a:r>
              <a:rPr lang="en-US" sz="1400" u="sng" dirty="0" smtClean="0">
                <a:solidFill>
                  <a:srgbClr val="000000"/>
                </a:solidFill>
                <a:latin typeface="Bakerie Bold"/>
              </a:rPr>
              <a:t>Light</a:t>
            </a:r>
            <a:endParaRPr lang="en-US" sz="1400" u="sng" dirty="0">
              <a:solidFill>
                <a:srgbClr val="000000"/>
              </a:solidFill>
              <a:latin typeface="Bakerie Bold"/>
            </a:endParaRPr>
          </a:p>
          <a:p>
            <a:r>
              <a:rPr lang="en-GB" sz="1400" dirty="0">
                <a:latin typeface="Bakerie" panose="020B0604020202020204" charset="0"/>
              </a:rPr>
              <a:t>Identify sources of light &amp; revise facts that light travels in straight lines &amp; opaque objects form shadows</a:t>
            </a:r>
            <a:r>
              <a:rPr lang="en-GB" sz="1400" dirty="0" smtClean="0">
                <a:latin typeface="Bakerie" panose="020B0604020202020204" charset="0"/>
              </a:rPr>
              <a:t>.</a:t>
            </a:r>
          </a:p>
          <a:p>
            <a:r>
              <a:rPr lang="en-GB" sz="1400" dirty="0" smtClean="0">
                <a:latin typeface="Bakerie" panose="020B0604020202020204" charset="0"/>
              </a:rPr>
              <a:t> </a:t>
            </a:r>
            <a:r>
              <a:rPr lang="en-GB" sz="1400" dirty="0">
                <a:latin typeface="Bakerie" panose="020B0604020202020204" charset="0"/>
              </a:rPr>
              <a:t>Understand that to see, light needs to enter the eye. Investigate light reflection &amp; refraction, white light made of many colours &amp; the speed of light.</a:t>
            </a:r>
          </a:p>
          <a:p>
            <a:endParaRPr lang="en-GB" sz="1400" dirty="0">
              <a:latin typeface="Bakerie" panose="020B0604020202020204" charset="0"/>
            </a:endParaRPr>
          </a:p>
        </p:txBody>
      </p:sp>
      <p:sp>
        <p:nvSpPr>
          <p:cNvPr id="16" name="TextBox 25">
            <a:extLst>
              <a:ext uri="{FF2B5EF4-FFF2-40B4-BE49-F238E27FC236}">
                <a16:creationId xmlns:a16="http://schemas.microsoft.com/office/drawing/2014/main" id="{60151D52-7A58-4A37-2670-CAECFD4C7E33}"/>
              </a:ext>
            </a:extLst>
          </p:cNvPr>
          <p:cNvSpPr txBox="1"/>
          <p:nvPr/>
        </p:nvSpPr>
        <p:spPr>
          <a:xfrm>
            <a:off x="7861127" y="4306206"/>
            <a:ext cx="2749067" cy="24314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Bakerie Bold"/>
              </a:rPr>
              <a:t>Science </a:t>
            </a:r>
            <a:endParaRPr lang="en-US" dirty="0" smtClean="0">
              <a:solidFill>
                <a:srgbClr val="000000"/>
              </a:solidFill>
              <a:latin typeface="Bakerie Bold"/>
            </a:endParaRPr>
          </a:p>
          <a:p>
            <a:r>
              <a:rPr lang="en-US" sz="1400" b="1" u="sng" dirty="0" smtClean="0">
                <a:solidFill>
                  <a:srgbClr val="000000"/>
                </a:solidFill>
                <a:latin typeface="Bakerie Bold"/>
              </a:rPr>
              <a:t>Electricity</a:t>
            </a:r>
            <a:endParaRPr lang="en-GB" sz="1400" b="1" u="sng" dirty="0">
              <a:latin typeface="Bakerie" panose="020B0604020202020204" charset="0"/>
            </a:endParaRPr>
          </a:p>
          <a:p>
            <a:r>
              <a:rPr lang="en-GB" sz="1400" dirty="0">
                <a:latin typeface="Bakerie" panose="020B0604020202020204" charset="0"/>
              </a:rPr>
              <a:t>1a Construct circuits, incorporating a battery &amp; range of switches to make devices work. </a:t>
            </a:r>
            <a:endParaRPr lang="en-GB" sz="1400" dirty="0" smtClean="0">
              <a:latin typeface="Bakerie" panose="020B0604020202020204" charset="0"/>
            </a:endParaRPr>
          </a:p>
          <a:p>
            <a:r>
              <a:rPr lang="en-GB" sz="1400" dirty="0" smtClean="0">
                <a:latin typeface="Bakerie" panose="020B0604020202020204" charset="0"/>
              </a:rPr>
              <a:t>1b </a:t>
            </a:r>
            <a:r>
              <a:rPr lang="en-GB" sz="1400" dirty="0">
                <a:latin typeface="Bakerie" panose="020B0604020202020204" charset="0"/>
              </a:rPr>
              <a:t>Find out the effect of changing components in circuits, making bulbs brighter or dimmer.</a:t>
            </a:r>
          </a:p>
          <a:p>
            <a:r>
              <a:rPr lang="en-GB" sz="1400" dirty="0">
                <a:latin typeface="Bakerie" panose="020B0604020202020204" charset="0"/>
              </a:rPr>
              <a:t>Breadth of study: 1d Carry out a range of scientific investigations.</a:t>
            </a:r>
          </a:p>
          <a:p>
            <a:r>
              <a:rPr lang="en-GB" sz="1400" dirty="0">
                <a:latin typeface="Bakerie" panose="020B0604020202020204" charset="0"/>
              </a:rPr>
              <a:t>2b Recognise there are hazards in physical processes, and assess risks and take action to reduce risks to themselves and others.</a:t>
            </a:r>
            <a:endParaRPr lang="en-GB" sz="1400" dirty="0">
              <a:latin typeface="Bakerie" panose="020B0604020202020204" charset="0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6599" y="2152760"/>
            <a:ext cx="999899" cy="153575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1046" t="23347" r="1004" b="23394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-158836" y="232175"/>
            <a:ext cx="3032749" cy="8987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/>
          <a:srcRect l="38013" r="28143"/>
          <a:stretch>
            <a:fillRect/>
          </a:stretch>
        </p:blipFill>
        <p:spPr>
          <a:xfrm>
            <a:off x="0" y="1130971"/>
            <a:ext cx="2873913" cy="6188457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6471310" y="756000"/>
            <a:ext cx="3632208" cy="2422228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/>
          <a:stretch>
            <a:fillRect/>
          </a:stretch>
        </p:blipFill>
        <p:spPr>
          <a:xfrm>
            <a:off x="9587301" y="407301"/>
            <a:ext cx="697399" cy="697399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>
          <a:xfrm>
            <a:off x="6211675" y="64668"/>
            <a:ext cx="1235904" cy="103294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>
          <a:xfrm>
            <a:off x="2945316" y="218207"/>
            <a:ext cx="3389016" cy="3172966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2"/>
              </a:ext>
            </a:extLst>
          </a:blip>
          <a:srcRect/>
          <a:stretch>
            <a:fillRect/>
          </a:stretch>
        </p:blipFill>
        <p:spPr>
          <a:xfrm>
            <a:off x="3019670" y="3438387"/>
            <a:ext cx="3051743" cy="30240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3"/>
          <a:srcRect l="16992" r="13987"/>
          <a:stretch>
            <a:fillRect/>
          </a:stretch>
        </p:blipFill>
        <p:spPr>
          <a:xfrm>
            <a:off x="6187981" y="3168149"/>
            <a:ext cx="4210762" cy="4857772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rcRect/>
          <a:stretch>
            <a:fillRect/>
          </a:stretch>
        </p:blipFill>
        <p:spPr>
          <a:xfrm>
            <a:off x="4992343" y="5650803"/>
            <a:ext cx="1270586" cy="1738364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7"/>
              </a:ext>
            </a:extLst>
          </a:blip>
          <a:srcRect/>
          <a:stretch>
            <a:fillRect/>
          </a:stretch>
        </p:blipFill>
        <p:spPr>
          <a:xfrm>
            <a:off x="2175488" y="6379055"/>
            <a:ext cx="1396850" cy="1137675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8"/>
          <a:srcRect/>
          <a:stretch>
            <a:fillRect/>
          </a:stretch>
        </p:blipFill>
        <p:spPr>
          <a:xfrm rot="-10800000">
            <a:off x="7267424" y="-24188"/>
            <a:ext cx="2399356" cy="1175685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162003" y="438368"/>
            <a:ext cx="2391071" cy="4387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40"/>
              </a:lnSpc>
            </a:pPr>
            <a:r>
              <a:rPr lang="en-US" sz="2600">
                <a:solidFill>
                  <a:srgbClr val="000000"/>
                </a:solidFill>
                <a:latin typeface="Bakerie Bold"/>
              </a:rPr>
              <a:t>Religious Education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20531" y="1308930"/>
            <a:ext cx="2521649" cy="55399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705"/>
              </a:lnSpc>
            </a:pPr>
            <a:r>
              <a:rPr lang="en-US" sz="2400" dirty="0">
                <a:solidFill>
                  <a:srgbClr val="000000"/>
                </a:solidFill>
                <a:latin typeface="Bakerie" panose="020B0604020202020204" charset="0"/>
              </a:rPr>
              <a:t>In RE this term the focus will be</a:t>
            </a:r>
            <a:r>
              <a:rPr lang="en-US" sz="2400" dirty="0" smtClean="0">
                <a:solidFill>
                  <a:srgbClr val="000000"/>
                </a:solidFill>
                <a:latin typeface="Bakerie" panose="020B0604020202020204" charset="0"/>
              </a:rPr>
              <a:t>:</a:t>
            </a:r>
            <a:endParaRPr lang="en-US" sz="2400" dirty="0">
              <a:solidFill>
                <a:srgbClr val="000000"/>
              </a:solidFill>
              <a:latin typeface="Bakerie" panose="020B0604020202020204" charset="0"/>
            </a:endParaRPr>
          </a:p>
          <a:p>
            <a:pPr marL="342900" indent="-342900">
              <a:lnSpc>
                <a:spcPts val="2705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latin typeface="Bakerie" panose="020B0604020202020204" charset="0"/>
              </a:rPr>
              <a:t>Easter</a:t>
            </a:r>
          </a:p>
          <a:p>
            <a:pPr marL="342900" indent="-342900">
              <a:lnSpc>
                <a:spcPts val="2705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latin typeface="Bakerie" panose="020B0604020202020204" charset="0"/>
              </a:rPr>
              <a:t>Belonging to the Church community </a:t>
            </a:r>
          </a:p>
          <a:p>
            <a:pPr marL="342900" indent="-342900">
              <a:lnSpc>
                <a:spcPts val="2705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latin typeface="Bakerie" panose="020B0604020202020204" charset="0"/>
              </a:rPr>
              <a:t>Pentecost </a:t>
            </a:r>
          </a:p>
          <a:p>
            <a:pPr marL="342900" indent="-342900">
              <a:lnSpc>
                <a:spcPts val="2705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latin typeface="Bakerie" panose="020B0604020202020204" charset="0"/>
              </a:rPr>
              <a:t>Baptism and Confirmation </a:t>
            </a:r>
          </a:p>
          <a:p>
            <a:pPr>
              <a:lnSpc>
                <a:spcPts val="2705"/>
              </a:lnSpc>
            </a:pPr>
            <a:r>
              <a:rPr lang="en-US" dirty="0" smtClean="0">
                <a:solidFill>
                  <a:srgbClr val="000000"/>
                </a:solidFill>
                <a:latin typeface="Bakerie" panose="020B0604020202020204" charset="0"/>
              </a:rPr>
              <a:t>As our children prepare for making the sacrament of Confirmation, they will have opportunities to share their chosen saint.</a:t>
            </a:r>
            <a:endParaRPr lang="en-US" dirty="0">
              <a:solidFill>
                <a:srgbClr val="000000"/>
              </a:solidFill>
              <a:latin typeface="Bakerie" panose="020B0604020202020204" charset="0"/>
            </a:endParaRPr>
          </a:p>
          <a:p>
            <a:pPr>
              <a:lnSpc>
                <a:spcPts val="2705"/>
              </a:lnSpc>
            </a:pPr>
            <a:r>
              <a:rPr lang="en-US" dirty="0" smtClean="0">
                <a:solidFill>
                  <a:srgbClr val="000000"/>
                </a:solidFill>
                <a:latin typeface="Bakerie" panose="020B0604020202020204" charset="0"/>
              </a:rPr>
              <a:t>It </a:t>
            </a:r>
            <a:r>
              <a:rPr lang="en-US" dirty="0">
                <a:solidFill>
                  <a:srgbClr val="000000"/>
                </a:solidFill>
                <a:latin typeface="Bakerie" panose="020B0604020202020204" charset="0"/>
              </a:rPr>
              <a:t>is also important that the children try and attend 9am Sunday Mass to sing  in the choir. </a:t>
            </a:r>
            <a:endParaRPr lang="en-US" dirty="0">
              <a:solidFill>
                <a:srgbClr val="000000"/>
              </a:solidFill>
              <a:latin typeface="Bakerie Bold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6505590" y="1043775"/>
            <a:ext cx="3670796" cy="21544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endParaRPr lang="en-US" sz="1400" dirty="0">
              <a:solidFill>
                <a:srgbClr val="000000"/>
              </a:solidFill>
              <a:latin typeface="Bakerie" panose="020B0604020202020204" charset="0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2471638" y="64668"/>
            <a:ext cx="3389016" cy="5378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dirty="0">
                <a:solidFill>
                  <a:srgbClr val="000000"/>
                </a:solidFill>
                <a:latin typeface="Bakerie Bold"/>
              </a:rPr>
              <a:t>History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214499" y="364728"/>
            <a:ext cx="3273951" cy="347787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endParaRPr lang="en-US" sz="1600" dirty="0" smtClean="0">
              <a:solidFill>
                <a:srgbClr val="000000"/>
              </a:solidFill>
              <a:latin typeface="Bakerie" panose="020B0604020202020204" charset="0"/>
            </a:endParaRPr>
          </a:p>
          <a:p>
            <a:r>
              <a:rPr lang="en-US" sz="1600" dirty="0" smtClean="0">
                <a:solidFill>
                  <a:srgbClr val="000000"/>
                </a:solidFill>
                <a:latin typeface="Bakerie" panose="020B0604020202020204" charset="0"/>
              </a:rPr>
              <a:t>Our </a:t>
            </a:r>
            <a:r>
              <a:rPr lang="en-US" sz="1600" dirty="0">
                <a:solidFill>
                  <a:srgbClr val="000000"/>
                </a:solidFill>
                <a:latin typeface="Bakerie" panose="020B0604020202020204" charset="0"/>
              </a:rPr>
              <a:t>topic for history is </a:t>
            </a:r>
            <a:r>
              <a:rPr lang="en-US" sz="1600" dirty="0" smtClean="0">
                <a:solidFill>
                  <a:srgbClr val="000000"/>
                </a:solidFill>
                <a:latin typeface="Bakerie" panose="020B0604020202020204" charset="0"/>
              </a:rPr>
              <a:t>The Changing Role of Women.</a:t>
            </a:r>
            <a:endParaRPr lang="en-US" sz="1600" dirty="0">
              <a:solidFill>
                <a:srgbClr val="000000"/>
              </a:solidFill>
              <a:latin typeface="Bakerie" panose="020B0604020202020204" charset="0"/>
            </a:endParaRPr>
          </a:p>
          <a:p>
            <a:r>
              <a:rPr lang="en-US" sz="1600" dirty="0">
                <a:solidFill>
                  <a:srgbClr val="000000"/>
                </a:solidFill>
                <a:latin typeface="Bakerie" panose="020B0604020202020204" charset="0"/>
              </a:rPr>
              <a:t>The children will be investigating how </a:t>
            </a:r>
            <a:r>
              <a:rPr lang="en-US" sz="1600" dirty="0" smtClean="0">
                <a:solidFill>
                  <a:srgbClr val="000000"/>
                </a:solidFill>
                <a:latin typeface="Bakerie" panose="020B0604020202020204" charset="0"/>
              </a:rPr>
              <a:t>the role of women has changed in history from ancient civilisation to modern times.</a:t>
            </a:r>
            <a:endParaRPr lang="en-US" sz="1600" dirty="0">
              <a:solidFill>
                <a:srgbClr val="000000"/>
              </a:solidFill>
              <a:latin typeface="Bakerie" panose="020B0604020202020204" charset="0"/>
            </a:endParaRPr>
          </a:p>
          <a:p>
            <a:r>
              <a:rPr lang="en-US" sz="1600" u="sng" dirty="0">
                <a:solidFill>
                  <a:srgbClr val="000000"/>
                </a:solidFill>
                <a:latin typeface="Bakerie" panose="020B0604020202020204" charset="0"/>
              </a:rPr>
              <a:t>Enquiry questions</a:t>
            </a:r>
            <a:r>
              <a:rPr lang="en-US" sz="1600" u="sng" dirty="0" smtClean="0">
                <a:solidFill>
                  <a:srgbClr val="000000"/>
                </a:solidFill>
                <a:latin typeface="Bakerie" panose="020B0604020202020204" charset="0"/>
              </a:rPr>
              <a:t>:</a:t>
            </a:r>
          </a:p>
          <a:p>
            <a:r>
              <a:rPr lang="en-US" sz="1600" dirty="0" smtClean="0">
                <a:solidFill>
                  <a:srgbClr val="000000"/>
                </a:solidFill>
                <a:latin typeface="Bakerie" panose="020B0604020202020204" charset="0"/>
              </a:rPr>
              <a:t>What role did women play in WW1?</a:t>
            </a:r>
            <a:endParaRPr lang="en-US" sz="1600" dirty="0">
              <a:solidFill>
                <a:srgbClr val="000000"/>
              </a:solidFill>
              <a:latin typeface="Bakerie" panose="020B0604020202020204" charset="0"/>
            </a:endParaRPr>
          </a:p>
          <a:p>
            <a:r>
              <a:rPr lang="en-US" sz="1600" dirty="0" smtClean="0">
                <a:solidFill>
                  <a:srgbClr val="000000"/>
                </a:solidFill>
                <a:latin typeface="Bakerie" panose="020B0604020202020204" charset="0"/>
              </a:rPr>
              <a:t>Who were the suffragettes and why did they campaign for change?</a:t>
            </a:r>
          </a:p>
          <a:p>
            <a:r>
              <a:rPr lang="en-US" sz="1600" dirty="0" smtClean="0">
                <a:solidFill>
                  <a:srgbClr val="000000"/>
                </a:solidFill>
                <a:latin typeface="Bakerie" panose="020B0604020202020204" charset="0"/>
              </a:rPr>
              <a:t>Discuss and evaluate the issue of gender equality today.</a:t>
            </a:r>
            <a:endParaRPr lang="en-US" sz="1600" dirty="0" smtClean="0">
              <a:solidFill>
                <a:srgbClr val="000000"/>
              </a:solidFill>
              <a:latin typeface="Bakerie" panose="020B0604020202020204" charset="0"/>
            </a:endParaRPr>
          </a:p>
          <a:p>
            <a:endParaRPr lang="en-US" sz="1600" dirty="0">
              <a:solidFill>
                <a:srgbClr val="000000"/>
              </a:solidFill>
              <a:latin typeface="Bakerie" panose="020B0604020202020204" charset="0"/>
            </a:endParaRPr>
          </a:p>
          <a:p>
            <a:endParaRPr lang="en-US" dirty="0">
              <a:solidFill>
                <a:srgbClr val="000000"/>
              </a:solidFill>
              <a:latin typeface="Bakerie" panose="020B0604020202020204" charset="0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2873913" y="3378529"/>
            <a:ext cx="3283329" cy="23235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2299" dirty="0">
                <a:solidFill>
                  <a:srgbClr val="000000"/>
                </a:solidFill>
                <a:latin typeface="Bakerie Bold"/>
              </a:rPr>
              <a:t>Geography</a:t>
            </a:r>
          </a:p>
          <a:p>
            <a:pPr algn="ctr"/>
            <a:r>
              <a:rPr lang="en-GB" sz="1600" u="sng" dirty="0" smtClean="0">
                <a:latin typeface="Bakerie" panose="020B0604020202020204" charset="0"/>
              </a:rPr>
              <a:t>Trade and economics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Bakerie" panose="020B0604020202020204" charset="0"/>
              </a:rPr>
              <a:t>What do we trade?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Bakerie" panose="020B0604020202020204" charset="0"/>
              </a:rPr>
              <a:t>Who do we trade with?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Bakerie" panose="020B0604020202020204" charset="0"/>
              </a:rPr>
              <a:t>Explain the links between El Salvador and the UK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Bakerie" panose="020B0604020202020204" charset="0"/>
              </a:rPr>
              <a:t>Explain the importance of Fair Trade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Bakerie" panose="020B0604020202020204" charset="0"/>
              </a:rPr>
              <a:t>Explain the Global Supply Chain</a:t>
            </a:r>
            <a:endParaRPr lang="en-GB" sz="1600" dirty="0">
              <a:latin typeface="Bakerie" panose="020B0604020202020204" charset="0"/>
            </a:endParaRPr>
          </a:p>
          <a:p>
            <a:r>
              <a:rPr lang="en-GB" sz="1600" dirty="0" smtClean="0">
                <a:latin typeface="Bakerie" panose="020B0604020202020204" charset="0"/>
              </a:rPr>
              <a:t>.</a:t>
            </a:r>
            <a:endParaRPr lang="en-GB" sz="1600" dirty="0">
              <a:latin typeface="Bakerie" panose="020B0604020202020204" charset="0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6061170" y="1006047"/>
            <a:ext cx="4400644" cy="22159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dirty="0">
                <a:solidFill>
                  <a:srgbClr val="000000"/>
                </a:solidFill>
                <a:latin typeface="Bakerie Bold"/>
              </a:rPr>
              <a:t>P.E</a:t>
            </a:r>
          </a:p>
          <a:p>
            <a:pPr algn="ctr"/>
            <a:r>
              <a:rPr lang="en-US" dirty="0">
                <a:solidFill>
                  <a:srgbClr val="000000"/>
                </a:solidFill>
                <a:latin typeface="Bakerie" panose="020B0604020202020204" charset="0"/>
              </a:rPr>
              <a:t>Football, cricket, athletics and </a:t>
            </a:r>
            <a:r>
              <a:rPr lang="en-US" dirty="0" err="1" smtClean="0">
                <a:solidFill>
                  <a:srgbClr val="000000"/>
                </a:solidFill>
                <a:latin typeface="Bakerie" panose="020B0604020202020204" charset="0"/>
              </a:rPr>
              <a:t>rounders</a:t>
            </a:r>
            <a:endParaRPr lang="en-US" dirty="0">
              <a:solidFill>
                <a:srgbClr val="000000"/>
              </a:solidFill>
              <a:latin typeface="Bakerie" panose="020B0604020202020204" charset="0"/>
            </a:endParaRPr>
          </a:p>
          <a:p>
            <a:pPr algn="ctr"/>
            <a:r>
              <a:rPr lang="en-US" dirty="0">
                <a:solidFill>
                  <a:srgbClr val="000000"/>
                </a:solidFill>
                <a:latin typeface="Bakerie Bold"/>
              </a:rPr>
              <a:t>Music</a:t>
            </a:r>
          </a:p>
          <a:p>
            <a:pPr algn="ctr"/>
            <a:r>
              <a:rPr lang="en-US" dirty="0" err="1" smtClean="0">
                <a:solidFill>
                  <a:srgbClr val="000000"/>
                </a:solidFill>
                <a:latin typeface="Bakerie" panose="020B0604020202020204" charset="0"/>
              </a:rPr>
              <a:t>Charanga</a:t>
            </a:r>
            <a:r>
              <a:rPr lang="en-US" dirty="0" smtClean="0">
                <a:solidFill>
                  <a:srgbClr val="000000"/>
                </a:solidFill>
                <a:latin typeface="Bakerie" panose="020B0604020202020204" charset="0"/>
              </a:rPr>
              <a:t> and end of year play</a:t>
            </a:r>
            <a:endParaRPr lang="en-US" dirty="0">
              <a:solidFill>
                <a:srgbClr val="000000"/>
              </a:solidFill>
              <a:latin typeface="Bakerie" panose="020B0604020202020204" charset="0"/>
            </a:endParaRPr>
          </a:p>
          <a:p>
            <a:pPr algn="ctr"/>
            <a:r>
              <a:rPr lang="en-US" dirty="0">
                <a:solidFill>
                  <a:srgbClr val="000000"/>
                </a:solidFill>
                <a:latin typeface="Bakerie Bold"/>
              </a:rPr>
              <a:t>Computing</a:t>
            </a:r>
          </a:p>
          <a:p>
            <a:pPr algn="ctr"/>
            <a:r>
              <a:rPr lang="en-US" dirty="0">
                <a:solidFill>
                  <a:srgbClr val="000000"/>
                </a:solidFill>
                <a:latin typeface="Bakerie" panose="020B0604020202020204" charset="0"/>
              </a:rPr>
              <a:t>Spreadsheets and PowerPoint</a:t>
            </a:r>
          </a:p>
          <a:p>
            <a:pPr algn="ctr"/>
            <a:r>
              <a:rPr lang="en-US" dirty="0">
                <a:solidFill>
                  <a:srgbClr val="000000"/>
                </a:solidFill>
                <a:latin typeface="Bakerie Bold"/>
              </a:rPr>
              <a:t>French</a:t>
            </a:r>
          </a:p>
          <a:p>
            <a:pPr algn="ctr"/>
            <a:r>
              <a:rPr lang="en-US" dirty="0" smtClean="0">
                <a:solidFill>
                  <a:srgbClr val="000000"/>
                </a:solidFill>
                <a:latin typeface="Bakerie"/>
              </a:rPr>
              <a:t>The weekend and me in the world</a:t>
            </a:r>
            <a:endParaRPr lang="en-US" dirty="0">
              <a:solidFill>
                <a:srgbClr val="000000"/>
              </a:solidFill>
              <a:latin typeface="Bakerie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5063375-5628-BB79-4C18-7EEA81D11BC1}"/>
              </a:ext>
            </a:extLst>
          </p:cNvPr>
          <p:cNvSpPr txBox="1"/>
          <p:nvPr/>
        </p:nvSpPr>
        <p:spPr>
          <a:xfrm>
            <a:off x="6247205" y="3201283"/>
            <a:ext cx="4400644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u="sng" dirty="0">
                <a:latin typeface="Bakerie" panose="020B0604020202020204" charset="0"/>
              </a:rPr>
              <a:t>Art</a:t>
            </a:r>
          </a:p>
          <a:p>
            <a:r>
              <a:rPr lang="en-GB" sz="1600" u="sng" dirty="0" smtClean="0">
                <a:latin typeface="Bakerie" panose="020B0604020202020204" charset="0"/>
              </a:rPr>
              <a:t>The Seaside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Bakerie" panose="020B0604020202020204" charset="0"/>
              </a:rPr>
              <a:t>Drawing details in pen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Bakerie" panose="020B0604020202020204" charset="0"/>
              </a:rPr>
              <a:t>Printing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Bakerie" panose="020B0604020202020204" charset="0"/>
              </a:rPr>
              <a:t>Weaving with plastic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Bakerie" panose="020B0604020202020204" charset="0"/>
              </a:rPr>
              <a:t>Make a lantern</a:t>
            </a:r>
            <a:endParaRPr lang="en-GB" sz="1600" dirty="0">
              <a:latin typeface="Bakerie" panose="020B0604020202020204" charset="0"/>
            </a:endParaRPr>
          </a:p>
          <a:p>
            <a:r>
              <a:rPr lang="en-GB" sz="1600" u="sng" dirty="0">
                <a:latin typeface="Bakerie" panose="020B0604020202020204" charset="0"/>
              </a:rPr>
              <a:t>Design Technology</a:t>
            </a:r>
          </a:p>
          <a:p>
            <a:r>
              <a:rPr lang="en-GB" sz="1600" u="sng" dirty="0" smtClean="0">
                <a:latin typeface="Bakerie" panose="020B0604020202020204" charset="0"/>
              </a:rPr>
              <a:t>Felt phone cases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Bakerie" panose="020B0604020202020204" charset="0"/>
              </a:rPr>
              <a:t>Write a design criteria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Bakerie" panose="020B0604020202020204" charset="0"/>
              </a:rPr>
              <a:t>Communicate design ideas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Bakerie" panose="020B0604020202020204" charset="0"/>
              </a:rPr>
              <a:t>Make a paper template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Bakerie" panose="020B0604020202020204" charset="0"/>
              </a:rPr>
              <a:t>Use different types of stitches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Bakerie" panose="020B0604020202020204" charset="0"/>
              </a:rPr>
              <a:t>Select decorative techniques and fastenings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Bakerie" panose="020B0604020202020204" charset="0"/>
              </a:rPr>
              <a:t>Evaluate my design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Bakerie" panose="020B060402020202020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B7F65C0F44584AA374706A346F9F52" ma:contentTypeVersion="12" ma:contentTypeDescription="Create a new document." ma:contentTypeScope="" ma:versionID="4099f5569b0b1651ef872a5ef8370595">
  <xsd:schema xmlns:xsd="http://www.w3.org/2001/XMLSchema" xmlns:xs="http://www.w3.org/2001/XMLSchema" xmlns:p="http://schemas.microsoft.com/office/2006/metadata/properties" xmlns:ns2="c3008b57-3869-4841-8903-9512bd1c11d5" xmlns:ns3="7bd4f911-043d-484b-8ac4-945b49891986" targetNamespace="http://schemas.microsoft.com/office/2006/metadata/properties" ma:root="true" ma:fieldsID="764f1df43193d420b210c86f3b3597d7" ns2:_="" ns3:_="">
    <xsd:import namespace="c3008b57-3869-4841-8903-9512bd1c11d5"/>
    <xsd:import namespace="7bd4f911-043d-484b-8ac4-945b4989198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008b57-3869-4841-8903-9512bd1c11d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description="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a6eebefc-da06-4060-b0ee-af1a38e9929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bd4f911-043d-484b-8ac4-945b49891986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4052e7d4-2c2a-433d-a9d1-e4fc9e785b26}" ma:internalName="TaxCatchAll" ma:showField="CatchAllData" ma:web="7bd4f911-043d-484b-8ac4-945b4989198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3008b57-3869-4841-8903-9512bd1c11d5">
      <Terms xmlns="http://schemas.microsoft.com/office/infopath/2007/PartnerControls"/>
    </lcf76f155ced4ddcb4097134ff3c332f>
    <TaxCatchAll xmlns="7bd4f911-043d-484b-8ac4-945b49891986" xsi:nil="true"/>
  </documentManagement>
</p:properties>
</file>

<file path=customXml/itemProps1.xml><?xml version="1.0" encoding="utf-8"?>
<ds:datastoreItem xmlns:ds="http://schemas.openxmlformats.org/officeDocument/2006/customXml" ds:itemID="{2E86AE38-A5D4-4999-ABB4-813959CB1097}"/>
</file>

<file path=customXml/itemProps2.xml><?xml version="1.0" encoding="utf-8"?>
<ds:datastoreItem xmlns:ds="http://schemas.openxmlformats.org/officeDocument/2006/customXml" ds:itemID="{DF152FC1-1A5D-428C-B717-AE192714BB3F}"/>
</file>

<file path=customXml/itemProps3.xml><?xml version="1.0" encoding="utf-8"?>
<ds:datastoreItem xmlns:ds="http://schemas.openxmlformats.org/officeDocument/2006/customXml" ds:itemID="{FC5537AA-15CA-44A6-9F26-A62846299B60}"/>
</file>

<file path=docProps/app.xml><?xml version="1.0" encoding="utf-8"?>
<Properties xmlns="http://schemas.openxmlformats.org/officeDocument/2006/extended-properties" xmlns:vt="http://schemas.openxmlformats.org/officeDocument/2006/docPropsVTypes">
  <TotalTime>303</TotalTime>
  <Words>480</Words>
  <Application>Microsoft Office PowerPoint</Application>
  <PresentationFormat>Custom</PresentationFormat>
  <Paragraphs>76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Bakerie Bold</vt:lpstr>
      <vt:lpstr>Calibri</vt:lpstr>
      <vt:lpstr>Architects Daughter</vt:lpstr>
      <vt:lpstr>Bakerie</vt:lpstr>
      <vt:lpstr>Arial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Copy of Christ the King Primary School Autumn One in Year 6</dc:title>
  <dc:creator>Laura Hogan</dc:creator>
  <cp:lastModifiedBy>Amy Jones</cp:lastModifiedBy>
  <cp:revision>15</cp:revision>
  <dcterms:created xsi:type="dcterms:W3CDTF">2006-08-16T00:00:00Z</dcterms:created>
  <dcterms:modified xsi:type="dcterms:W3CDTF">2023-04-24T09:57:01Z</dcterms:modified>
  <dc:identifier>DAFG3_xAglw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0x010100DEB7F65C0F44584AA374706A346F9F52</vt:lpwstr>
  </property>
  <property fmtid="{D5CDD505-2E9C-101B-9397-08002B2CF9AE}" pid="3" name="Order">
    <vt:r8>3617200</vt:r8>
  </property>
</Properties>
</file>