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10693400" cy="7556500"/>
  <p:notesSz cx="6858000" cy="9144000"/>
  <p:embeddedFontLst>
    <p:embeddedFont>
      <p:font typeface="Architects Daughter" panose="020B0604020202020204" charset="0"/>
      <p:regular r:id="rId4"/>
    </p:embeddedFont>
    <p:embeddedFont>
      <p:font typeface="Bakerie" panose="020B0604020202020204" charset="0"/>
      <p:regular r:id="rId5"/>
    </p:embeddedFont>
    <p:embeddedFont>
      <p:font typeface="Bakerie Bold" panose="020B0604020202020204" charset="0"/>
      <p:regular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0B8AD3-17E4-4E6E-AF65-CCE679F1CDB4}" v="3" dt="2022-12-15T10:24:10.5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343" autoAdjust="0"/>
  </p:normalViewPr>
  <p:slideViewPr>
    <p:cSldViewPr>
      <p:cViewPr varScale="1">
        <p:scale>
          <a:sx n="72" d="100"/>
          <a:sy n="72" d="100"/>
        </p:scale>
        <p:origin x="1411" y="-1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5" Type="http://schemas.microsoft.com/office/2015/10/relationships/revisionInfo" Target="revisionInfo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e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3" Type="http://schemas.openxmlformats.org/officeDocument/2006/relationships/image" Target="../media/image32.png"/><Relationship Id="rId18" Type="http://schemas.openxmlformats.org/officeDocument/2006/relationships/image" Target="../media/image14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svg"/><Relationship Id="rId17" Type="http://schemas.openxmlformats.org/officeDocument/2006/relationships/image" Target="../media/image36.svg"/><Relationship Id="rId2" Type="http://schemas.openxmlformats.org/officeDocument/2006/relationships/image" Target="../media/image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svg"/><Relationship Id="rId10" Type="http://schemas.openxmlformats.org/officeDocument/2006/relationships/image" Target="../media/image29.png"/><Relationship Id="rId19" Type="http://schemas.openxmlformats.org/officeDocument/2006/relationships/image" Target="../media/image37.jpg"/><Relationship Id="rId4" Type="http://schemas.openxmlformats.org/officeDocument/2006/relationships/image" Target="../media/image23.sv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046" t="23347" r="1004" b="23394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263076" y="83914"/>
            <a:ext cx="1275274" cy="127527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189457">
            <a:off x="2645991" y="1312608"/>
            <a:ext cx="2090671" cy="90421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56000" y="1630327"/>
            <a:ext cx="2004087" cy="41835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/>
          <a:srcRect l="10495" r="10495"/>
          <a:stretch>
            <a:fillRect/>
          </a:stretch>
        </p:blipFill>
        <p:spPr>
          <a:xfrm>
            <a:off x="57231" y="2048680"/>
            <a:ext cx="2969421" cy="51046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-10513828">
            <a:off x="79220" y="1827206"/>
            <a:ext cx="451186" cy="54772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2184475" y="3315560"/>
            <a:ext cx="3210134" cy="3151768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1"/>
          <a:srcRect t="11801"/>
          <a:stretch>
            <a:fillRect/>
          </a:stretch>
        </p:blipFill>
        <p:spPr>
          <a:xfrm>
            <a:off x="5568321" y="1978697"/>
            <a:ext cx="4310622" cy="2742128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6510668" y="1267563"/>
            <a:ext cx="1741390" cy="648184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7499264" y="4792883"/>
            <a:ext cx="3044698" cy="3191377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383383" y="1582702"/>
            <a:ext cx="2608786" cy="405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000000"/>
                </a:solidFill>
                <a:latin typeface="Bakerie Bold"/>
              </a:rPr>
              <a:t>English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07432" y="2304577"/>
            <a:ext cx="2669019" cy="5206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dirty="0">
                <a:solidFill>
                  <a:srgbClr val="000000"/>
                </a:solidFill>
                <a:latin typeface="Bakerie" panose="020B0604020202020204" charset="0"/>
              </a:rPr>
              <a:t>We are looking at persuasive formal letter writing, narrative writing, description, information texts and newspaper reports. </a:t>
            </a:r>
          </a:p>
          <a:p>
            <a:pPr>
              <a:lnSpc>
                <a:spcPts val="2940"/>
              </a:lnSpc>
            </a:pPr>
            <a:r>
              <a:rPr lang="en-US" sz="2100" dirty="0">
                <a:solidFill>
                  <a:srgbClr val="000000"/>
                </a:solidFill>
                <a:latin typeface="Bakerie" panose="020B0604020202020204" charset="0"/>
              </a:rPr>
              <a:t>Including:</a:t>
            </a: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000000"/>
                </a:solidFill>
                <a:latin typeface="Bakerie" panose="020B0604020202020204" charset="0"/>
              </a:rPr>
              <a:t>Subjunctive form</a:t>
            </a: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000000"/>
                </a:solidFill>
                <a:latin typeface="Bakerie" panose="020B0604020202020204" charset="0"/>
              </a:rPr>
              <a:t>Active and passive voice</a:t>
            </a: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000000"/>
                </a:solidFill>
                <a:latin typeface="Bakerie" panose="020B0604020202020204" charset="0"/>
              </a:rPr>
              <a:t>Past  progressive tense</a:t>
            </a: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000000"/>
                </a:solidFill>
                <a:latin typeface="Bakerie" panose="020B0604020202020204" charset="0"/>
              </a:rPr>
              <a:t>Inference skills</a:t>
            </a: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r>
              <a:rPr lang="en-US" sz="2100" dirty="0">
                <a:solidFill>
                  <a:srgbClr val="000000"/>
                </a:solidFill>
                <a:latin typeface="Bakerie" panose="020B0604020202020204" charset="0"/>
              </a:rPr>
              <a:t>Explain style questions</a:t>
            </a: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endParaRPr lang="en-US" sz="2100" dirty="0">
              <a:solidFill>
                <a:srgbClr val="000000"/>
              </a:solidFill>
              <a:latin typeface="Bakerie Bold"/>
            </a:endParaRP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endParaRPr lang="en-US" sz="2100" dirty="0">
              <a:solidFill>
                <a:srgbClr val="000000"/>
              </a:solidFill>
              <a:latin typeface="Bakerie Bold"/>
            </a:endParaRP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endParaRPr lang="en-US" sz="2100" dirty="0">
              <a:solidFill>
                <a:srgbClr val="000000"/>
              </a:solidFill>
              <a:latin typeface="Bakerie Bold"/>
            </a:endParaRPr>
          </a:p>
        </p:txBody>
      </p:sp>
      <p:sp>
        <p:nvSpPr>
          <p:cNvPr id="14" name="TextBox 14"/>
          <p:cNvSpPr txBox="1"/>
          <p:nvPr/>
        </p:nvSpPr>
        <p:spPr>
          <a:xfrm rot="-1404833">
            <a:off x="2528278" y="1515155"/>
            <a:ext cx="2273424" cy="37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 dirty="0">
                <a:solidFill>
                  <a:srgbClr val="000000"/>
                </a:solidFill>
                <a:latin typeface="Bakerie Bold"/>
              </a:rPr>
              <a:t>We  are reading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15"/>
          <a:srcRect t="3936" b="4238"/>
          <a:stretch>
            <a:fillRect/>
          </a:stretch>
        </p:blipFill>
        <p:spPr>
          <a:xfrm>
            <a:off x="2876745" y="5597696"/>
            <a:ext cx="4383103" cy="1972155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9358039" y="1764716"/>
            <a:ext cx="1155923" cy="115592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>
            <a:off x="362485" y="91106"/>
            <a:ext cx="1179456" cy="1117535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597258" y="17239"/>
            <a:ext cx="9782351" cy="1154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dirty="0">
                <a:solidFill>
                  <a:srgbClr val="5186CD"/>
                </a:solidFill>
                <a:latin typeface="Architects Daughter"/>
              </a:rPr>
              <a:t>Christ the King Primary School</a:t>
            </a:r>
          </a:p>
          <a:p>
            <a:pPr algn="ctr">
              <a:lnSpc>
                <a:spcPts val="4480"/>
              </a:lnSpc>
            </a:pPr>
            <a:r>
              <a:rPr lang="en-US" sz="3200" dirty="0">
                <a:solidFill>
                  <a:srgbClr val="5186CD"/>
                </a:solidFill>
                <a:latin typeface="Architects Daughter"/>
              </a:rPr>
              <a:t>Spring Term One in Year 6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876451" y="3660753"/>
            <a:ext cx="2502804" cy="2154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14"/>
              </a:lnSpc>
            </a:pPr>
            <a:r>
              <a:rPr lang="en-US" sz="2010" dirty="0">
                <a:solidFill>
                  <a:srgbClr val="000000"/>
                </a:solidFill>
                <a:latin typeface="Bakerie" panose="020B0604020202020204" charset="0"/>
              </a:rPr>
              <a:t>We will be developing our fluency, pace and stamina.</a:t>
            </a:r>
          </a:p>
          <a:p>
            <a:pPr>
              <a:lnSpc>
                <a:spcPts val="2814"/>
              </a:lnSpc>
            </a:pPr>
            <a:endParaRPr lang="en-US" sz="2010" dirty="0">
              <a:solidFill>
                <a:srgbClr val="000000"/>
              </a:solidFill>
              <a:latin typeface="Bakerie" panose="020B0604020202020204" charset="0"/>
            </a:endParaRPr>
          </a:p>
          <a:p>
            <a:pPr>
              <a:lnSpc>
                <a:spcPts val="2814"/>
              </a:lnSpc>
            </a:pPr>
            <a:r>
              <a:rPr lang="en-US" sz="2010" dirty="0">
                <a:solidFill>
                  <a:srgbClr val="000000"/>
                </a:solidFill>
                <a:latin typeface="Bakerie" panose="020B0604020202020204" charset="0"/>
              </a:rPr>
              <a:t>Reading takes place daily and whole class reading will also take place.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346000" y="1356705"/>
            <a:ext cx="4070726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Bakerie Bold"/>
              </a:rPr>
              <a:t>Maths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634025" y="1977350"/>
            <a:ext cx="4743186" cy="28725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00"/>
              </a:lnSpc>
            </a:pPr>
            <a:r>
              <a:rPr lang="en-US" sz="2000" dirty="0">
                <a:solidFill>
                  <a:srgbClr val="000000"/>
                </a:solidFill>
                <a:latin typeface="Bakerie" panose="020B0604020202020204" charset="0"/>
              </a:rPr>
              <a:t>We will be looking at:</a:t>
            </a:r>
          </a:p>
          <a:p>
            <a:pPr marL="431801" lvl="1" indent="-215900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akerie" panose="020B0604020202020204" charset="0"/>
              </a:rPr>
              <a:t>Pie charts</a:t>
            </a:r>
          </a:p>
          <a:p>
            <a:pPr marL="431801" lvl="1" indent="-215900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akerie" panose="020B0604020202020204" charset="0"/>
              </a:rPr>
              <a:t>Positive and Negative numbers,</a:t>
            </a:r>
          </a:p>
          <a:p>
            <a:pPr marL="431801" lvl="1" indent="-215900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akerie" panose="020B0604020202020204" charset="0"/>
              </a:rPr>
              <a:t>ratio &amp; percentages,</a:t>
            </a:r>
          </a:p>
          <a:p>
            <a:pPr marL="431801" lvl="1" indent="-215900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akerie" panose="020B0604020202020204" charset="0"/>
              </a:rPr>
              <a:t>Addition, Subtraction, Multiplication &amp; Division- formal written methods and brackets,</a:t>
            </a:r>
          </a:p>
          <a:p>
            <a:pPr marL="431801" lvl="1" indent="-215900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akerie" panose="020B0604020202020204" charset="0"/>
              </a:rPr>
              <a:t>Geometry- properties of shape,</a:t>
            </a:r>
          </a:p>
          <a:p>
            <a:pPr marL="431801" lvl="1" indent="-215900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akerie" panose="020B0604020202020204" charset="0"/>
              </a:rPr>
              <a:t>Fractions – multiply and divide proper fractions.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5591839" y="4752413"/>
            <a:ext cx="3467425" cy="10387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60"/>
              </a:lnSpc>
            </a:pPr>
            <a:r>
              <a:rPr lang="en-US" sz="1900" dirty="0">
                <a:solidFill>
                  <a:srgbClr val="FF1616"/>
                </a:solidFill>
                <a:latin typeface="Bakerie Bold"/>
              </a:rPr>
              <a:t>It is extremely important that all children know their times tables by heart and inverse division facts.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7803112" y="5271786"/>
            <a:ext cx="2737629" cy="2103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32"/>
              </a:lnSpc>
            </a:pPr>
            <a:r>
              <a:rPr lang="en-US" sz="2023" dirty="0">
                <a:solidFill>
                  <a:srgbClr val="000000"/>
                </a:solidFill>
                <a:latin typeface="Bakerie Bold"/>
              </a:rPr>
              <a:t>Science – Evolution and inheritance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Bakerie" panose="020B0604020202020204" charset="0"/>
              </a:rPr>
              <a:t>Variation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Bakerie" panose="020B0604020202020204" charset="0"/>
              </a:rPr>
              <a:t>Adaptation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Bakerie" panose="020B0604020202020204" charset="0"/>
              </a:rPr>
              <a:t>Fossils and how they’re formed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Bakerie" panose="020B0604020202020204" charset="0"/>
              </a:rPr>
              <a:t>Theory of evolution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Bakerie" panose="020B0604020202020204" charset="0"/>
            </a:endParaRPr>
          </a:p>
        </p:txBody>
      </p:sp>
      <p:pic>
        <p:nvPicPr>
          <p:cNvPr id="27" name="Picture 26" descr="Calendar&#10;&#10;Description automatically generated">
            <a:extLst>
              <a:ext uri="{FF2B5EF4-FFF2-40B4-BE49-F238E27FC236}">
                <a16:creationId xmlns:a16="http://schemas.microsoft.com/office/drawing/2014/main" id="{A05A3D6D-6046-4B40-CE85-152CAFB3092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387" y="2190172"/>
            <a:ext cx="810883" cy="124544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 rot="5792104">
            <a:off x="3058255" y="963852"/>
            <a:ext cx="1394958" cy="1483997"/>
          </a:xfrm>
          <a:prstGeom prst="rect">
            <a:avLst/>
          </a:prstGeom>
        </p:spPr>
      </p:pic>
      <p:pic>
        <p:nvPicPr>
          <p:cNvPr id="29" name="Picture 28" descr="Map&#10;&#10;Description automatically generated">
            <a:extLst>
              <a:ext uri="{FF2B5EF4-FFF2-40B4-BE49-F238E27FC236}">
                <a16:creationId xmlns:a16="http://schemas.microsoft.com/office/drawing/2014/main" id="{50EA08C0-DC6A-7B9D-588A-C496AF1248D0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45" y="1867295"/>
            <a:ext cx="862013" cy="13239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046" t="23347" r="1004" b="23394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-158836" y="232175"/>
            <a:ext cx="3032749" cy="8987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 l="38013" r="28143"/>
          <a:stretch>
            <a:fillRect/>
          </a:stretch>
        </p:blipFill>
        <p:spPr>
          <a:xfrm>
            <a:off x="42914" y="1151106"/>
            <a:ext cx="2873913" cy="618845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471310" y="756000"/>
            <a:ext cx="3632208" cy="242222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9587301" y="407301"/>
            <a:ext cx="697399" cy="69739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6269354" y="485993"/>
            <a:ext cx="1235904" cy="103294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2873913" y="319184"/>
            <a:ext cx="3389016" cy="317296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3019670" y="3438387"/>
            <a:ext cx="3051743" cy="3024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3"/>
          <a:srcRect l="16992" r="13987"/>
          <a:stretch>
            <a:fillRect/>
          </a:stretch>
        </p:blipFill>
        <p:spPr>
          <a:xfrm>
            <a:off x="6187981" y="3168149"/>
            <a:ext cx="4210762" cy="4857772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4992343" y="5650803"/>
            <a:ext cx="1270586" cy="1738364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2175488" y="6379055"/>
            <a:ext cx="1396850" cy="113767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 rot="-10800000">
            <a:off x="7187944" y="-101849"/>
            <a:ext cx="2399356" cy="1175685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62003" y="438368"/>
            <a:ext cx="2391071" cy="438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Bakerie Bold"/>
              </a:rPr>
              <a:t>Religious Education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88156" y="1263095"/>
            <a:ext cx="2702256" cy="62536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05"/>
              </a:lnSpc>
            </a:pPr>
            <a:r>
              <a:rPr lang="en-US" sz="2800" dirty="0">
                <a:solidFill>
                  <a:srgbClr val="000000"/>
                </a:solidFill>
                <a:latin typeface="Bakerie" panose="020B0604020202020204" charset="0"/>
              </a:rPr>
              <a:t>In RE this half term the focus will be:</a:t>
            </a:r>
          </a:p>
          <a:p>
            <a:pPr>
              <a:lnSpc>
                <a:spcPts val="2705"/>
              </a:lnSpc>
            </a:pPr>
            <a:endParaRPr lang="en-US" sz="2800" dirty="0">
              <a:solidFill>
                <a:srgbClr val="000000"/>
              </a:solidFill>
              <a:latin typeface="Bakerie" panose="020B0604020202020204" charset="0"/>
            </a:endParaRPr>
          </a:p>
          <a:p>
            <a:pPr marL="342900" indent="-342900">
              <a:lnSpc>
                <a:spcPts val="2705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Bakerie" panose="020B0604020202020204" charset="0"/>
              </a:rPr>
              <a:t>Christmas,</a:t>
            </a:r>
          </a:p>
          <a:p>
            <a:pPr marL="342900" indent="-342900">
              <a:lnSpc>
                <a:spcPts val="2705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Bakerie" panose="020B0604020202020204" charset="0"/>
              </a:rPr>
              <a:t>Prayer Followers of Christ</a:t>
            </a:r>
          </a:p>
          <a:p>
            <a:pPr marL="342900" indent="-342900">
              <a:lnSpc>
                <a:spcPts val="2705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Bakerie" panose="020B0604020202020204" charset="0"/>
              </a:rPr>
              <a:t>Confirmation Preparation</a:t>
            </a:r>
          </a:p>
          <a:p>
            <a:pPr>
              <a:lnSpc>
                <a:spcPts val="2705"/>
              </a:lnSpc>
            </a:pPr>
            <a:r>
              <a:rPr lang="en-US" sz="2800" dirty="0">
                <a:solidFill>
                  <a:srgbClr val="000000"/>
                </a:solidFill>
                <a:latin typeface="Bakerie" panose="020B0604020202020204" charset="0"/>
              </a:rPr>
              <a:t> It is also important that the children try and attend 9am Sunday Mass to sing  in the choir. Their mass books also need completing each week</a:t>
            </a:r>
          </a:p>
          <a:p>
            <a:pPr>
              <a:lnSpc>
                <a:spcPts val="2705"/>
              </a:lnSpc>
            </a:pPr>
            <a:r>
              <a:rPr lang="en-US" sz="2800" dirty="0">
                <a:solidFill>
                  <a:srgbClr val="000000"/>
                </a:solidFill>
                <a:latin typeface="Bakerie" panose="020B0604020202020204" charset="0"/>
              </a:rPr>
              <a:t>and should be </a:t>
            </a:r>
          </a:p>
          <a:p>
            <a:pPr>
              <a:lnSpc>
                <a:spcPts val="2705"/>
              </a:lnSpc>
            </a:pPr>
            <a:r>
              <a:rPr lang="en-US" sz="2800" dirty="0">
                <a:solidFill>
                  <a:srgbClr val="000000"/>
                </a:solidFill>
                <a:latin typeface="Bakerie" panose="020B0604020202020204" charset="0"/>
              </a:rPr>
              <a:t>signed by a priest or deacon.</a:t>
            </a:r>
            <a:endParaRPr lang="en-US" sz="2800" dirty="0">
              <a:solidFill>
                <a:srgbClr val="000000"/>
              </a:solidFill>
              <a:latin typeface="Bakerie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611871" y="593126"/>
            <a:ext cx="1733101" cy="577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480"/>
              </a:lnSpc>
            </a:pPr>
            <a:r>
              <a:rPr lang="en-US" sz="3200" dirty="0">
                <a:solidFill>
                  <a:srgbClr val="000000"/>
                </a:solidFill>
                <a:latin typeface="Bakerie Bold"/>
              </a:rPr>
              <a:t>Art and DT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580335" y="856856"/>
            <a:ext cx="3670796" cy="22467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endParaRPr lang="en-US" dirty="0">
              <a:solidFill>
                <a:srgbClr val="000000"/>
              </a:solidFill>
              <a:latin typeface="Bakerie" panose="020B0604020202020204" charset="0"/>
            </a:endParaRPr>
          </a:p>
          <a:p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Programming Adventures: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Programming floor robots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Designing an adventure map</a:t>
            </a:r>
          </a:p>
          <a:p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North America: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Abstract body parts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Collage to make landscapes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Learning about architects in history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421085" y="458503"/>
            <a:ext cx="3389016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dirty="0">
                <a:solidFill>
                  <a:srgbClr val="000000"/>
                </a:solidFill>
                <a:latin typeface="Bakerie Bold"/>
              </a:rPr>
              <a:t>History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252806" y="1092871"/>
            <a:ext cx="2631252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Bakerie" panose="020B0604020202020204" charset="0"/>
              </a:rPr>
              <a:t>We will be continuing with  our topic of WW2 and will also be studying Anne Frank and the Holocaust.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136238" y="3722850"/>
            <a:ext cx="3051743" cy="2298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</a:pPr>
            <a:r>
              <a:rPr lang="en-US" sz="2299" dirty="0">
                <a:solidFill>
                  <a:srgbClr val="000000"/>
                </a:solidFill>
                <a:latin typeface="Bakerie Bold"/>
              </a:rPr>
              <a:t>Geography</a:t>
            </a:r>
          </a:p>
          <a:p>
            <a:pPr algn="ctr">
              <a:lnSpc>
                <a:spcPts val="3219"/>
              </a:lnSpc>
            </a:pPr>
            <a:r>
              <a:rPr lang="en-GB" sz="1600" u="sng" dirty="0">
                <a:latin typeface="Bakerie" panose="020B0604020202020204" charset="0"/>
              </a:rPr>
              <a:t>Amazing Americas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Bakerie" panose="020B0604020202020204" charset="0"/>
              </a:rPr>
              <a:t> Continents, countries and cities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Bakerie" panose="020B0604020202020204" charset="0"/>
              </a:rPr>
              <a:t>Using geographical terminology to </a:t>
            </a:r>
          </a:p>
          <a:p>
            <a:r>
              <a:rPr lang="en-GB" sz="1600" dirty="0">
                <a:solidFill>
                  <a:srgbClr val="000000"/>
                </a:solidFill>
                <a:latin typeface="Bakerie" panose="020B0604020202020204" charset="0"/>
              </a:rPr>
              <a:t>       describe the location of places.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Bakerie" panose="020B0604020202020204" charset="0"/>
              </a:rPr>
              <a:t>Weather and climate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Bakerie" panose="020B0604020202020204" charset="0"/>
              </a:rPr>
              <a:t>Comparing places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Bakerie" panose="020B0604020202020204" charset="0"/>
              </a:rPr>
              <a:t>fieldwork</a:t>
            </a:r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6292756" y="3488628"/>
            <a:ext cx="4400644" cy="33239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dirty="0">
                <a:solidFill>
                  <a:srgbClr val="000000"/>
                </a:solidFill>
                <a:latin typeface="Bakerie Bold"/>
              </a:rPr>
              <a:t>P.E</a:t>
            </a:r>
          </a:p>
          <a:p>
            <a:pPr algn="ctr"/>
            <a:r>
              <a:rPr lang="en-US" sz="2400" dirty="0">
                <a:solidFill>
                  <a:srgbClr val="000000"/>
                </a:solidFill>
                <a:latin typeface="Bakerie"/>
              </a:rPr>
              <a:t>Tag Rugby  (Thursday)</a:t>
            </a:r>
          </a:p>
          <a:p>
            <a:pPr algn="ctr"/>
            <a:r>
              <a:rPr lang="en-US" sz="2400" dirty="0">
                <a:solidFill>
                  <a:srgbClr val="000000"/>
                </a:solidFill>
                <a:latin typeface="Bakerie"/>
              </a:rPr>
              <a:t>Handball (Friday)</a:t>
            </a:r>
          </a:p>
          <a:p>
            <a:pPr algn="ctr"/>
            <a:r>
              <a:rPr lang="en-US" sz="2400" dirty="0">
                <a:solidFill>
                  <a:srgbClr val="000000"/>
                </a:solidFill>
                <a:latin typeface="Bakerie Bold"/>
              </a:rPr>
              <a:t>Music</a:t>
            </a:r>
          </a:p>
          <a:p>
            <a:pPr algn="ctr"/>
            <a:r>
              <a:rPr lang="en-US" sz="2400" dirty="0" err="1">
                <a:solidFill>
                  <a:srgbClr val="000000"/>
                </a:solidFill>
                <a:latin typeface="Bakerie" panose="020B0604020202020204" charset="0"/>
              </a:rPr>
              <a:t>Charanga</a:t>
            </a:r>
            <a:endParaRPr lang="en-US" sz="2400" dirty="0">
              <a:solidFill>
                <a:srgbClr val="000000"/>
              </a:solidFill>
              <a:latin typeface="Bakerie" panose="020B0604020202020204" charset="0"/>
            </a:endParaRPr>
          </a:p>
          <a:p>
            <a:pPr algn="ctr"/>
            <a:r>
              <a:rPr lang="en-US" sz="2400" dirty="0">
                <a:solidFill>
                  <a:srgbClr val="000000"/>
                </a:solidFill>
                <a:latin typeface="Bakerie Bold"/>
              </a:rPr>
              <a:t>Computing</a:t>
            </a:r>
          </a:p>
          <a:p>
            <a:pPr algn="ctr"/>
            <a:r>
              <a:rPr lang="en-US" sz="2400" dirty="0">
                <a:solidFill>
                  <a:srgbClr val="000000"/>
                </a:solidFill>
                <a:latin typeface="Bakerie" panose="020B0604020202020204" charset="0"/>
              </a:rPr>
              <a:t>Coding  2 – object  properties</a:t>
            </a:r>
          </a:p>
          <a:p>
            <a:pPr algn="ctr"/>
            <a:r>
              <a:rPr lang="en-US" sz="2400" dirty="0">
                <a:solidFill>
                  <a:srgbClr val="000000"/>
                </a:solidFill>
                <a:latin typeface="Bakerie Bold"/>
              </a:rPr>
              <a:t>French</a:t>
            </a:r>
          </a:p>
          <a:p>
            <a:pPr algn="ctr"/>
            <a:r>
              <a:rPr lang="en-US" sz="2400" dirty="0">
                <a:solidFill>
                  <a:srgbClr val="000000"/>
                </a:solidFill>
                <a:latin typeface="Bakerie"/>
              </a:rPr>
              <a:t>French assessments to start new French</a:t>
            </a:r>
          </a:p>
        </p:txBody>
      </p:sp>
      <p:pic>
        <p:nvPicPr>
          <p:cNvPr id="23" name="Picture 22" descr="A person with the arms crossed&#10;&#10;Description automatically generated with medium confidence">
            <a:extLst>
              <a:ext uri="{FF2B5EF4-FFF2-40B4-BE49-F238E27FC236}">
                <a16:creationId xmlns:a16="http://schemas.microsoft.com/office/drawing/2014/main" id="{6433A3EC-94BA-E844-B4C2-FD50B816A5D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978" y="1881752"/>
            <a:ext cx="1432907" cy="168210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312</Words>
  <Application>Microsoft Office PowerPoint</Application>
  <PresentationFormat>Custom</PresentationFormat>
  <Paragraphs>67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Bakerie Bold</vt:lpstr>
      <vt:lpstr>Arial</vt:lpstr>
      <vt:lpstr>Bakerie</vt:lpstr>
      <vt:lpstr>Calibri</vt:lpstr>
      <vt:lpstr>Architects Daughter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Christ the King Primary School Autumn One in Year 6</dc:title>
  <dc:creator>Laura Hogan</dc:creator>
  <cp:lastModifiedBy>Amy Jones</cp:lastModifiedBy>
  <cp:revision>8</cp:revision>
  <dcterms:created xsi:type="dcterms:W3CDTF">2006-08-16T00:00:00Z</dcterms:created>
  <dcterms:modified xsi:type="dcterms:W3CDTF">2022-12-15T10:24:41Z</dcterms:modified>
  <dc:identifier>DAFG3_xAglw</dc:identifier>
</cp:coreProperties>
</file>