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8"/>
  </p:notesMasterIdLst>
  <p:sldIdLst>
    <p:sldId id="281" r:id="rId5"/>
    <p:sldId id="333" r:id="rId6"/>
    <p:sldId id="257" r:id="rId7"/>
    <p:sldId id="280" r:id="rId8"/>
    <p:sldId id="286" r:id="rId9"/>
    <p:sldId id="259" r:id="rId10"/>
    <p:sldId id="327" r:id="rId11"/>
    <p:sldId id="299" r:id="rId12"/>
    <p:sldId id="307" r:id="rId13"/>
    <p:sldId id="308" r:id="rId14"/>
    <p:sldId id="309" r:id="rId15"/>
    <p:sldId id="310" r:id="rId16"/>
    <p:sldId id="311" r:id="rId17"/>
    <p:sldId id="284" r:id="rId18"/>
    <p:sldId id="312" r:id="rId19"/>
    <p:sldId id="329" r:id="rId20"/>
    <p:sldId id="313" r:id="rId21"/>
    <p:sldId id="330" r:id="rId22"/>
    <p:sldId id="323" r:id="rId23"/>
    <p:sldId id="285" r:id="rId24"/>
    <p:sldId id="332" r:id="rId25"/>
    <p:sldId id="302" r:id="rId26"/>
    <p:sldId id="335" r:id="rId27"/>
  </p:sldIdLst>
  <p:sldSz cx="18288000" cy="10287000"/>
  <p:notesSz cx="6797675" cy="9926638"/>
  <p:embeddedFontLst>
    <p:embeddedFont>
      <p:font typeface="Dreaming Outloud Pro" panose="03050502040302030504" pitchFamily="66" charset="0"/>
      <p:regular r:id="rId29"/>
      <p:italic r:id="rId30"/>
    </p:embeddedFont>
    <p:embeddedFont>
      <p:font typeface="Modern Love Grunge" panose="04070805081005020601" pitchFamily="82" charset="0"/>
      <p:regular r:id="rId31"/>
    </p:embeddedFont>
    <p:embeddedFont>
      <p:font typeface="One Little Font Full Bold" panose="020B0604020202020204" charset="0"/>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B5D1C1-9798-4E3F-8899-B9CD8C2C2ED9}" v="137" dt="2026-09-07T11:43:11.2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snapToGrid="0">
      <p:cViewPr>
        <p:scale>
          <a:sx n="53" d="100"/>
          <a:sy n="53" d="100"/>
        </p:scale>
        <p:origin x="787" y="38"/>
      </p:cViewPr>
      <p:guideLst>
        <p:guide orient="horz" pos="2160"/>
        <p:guide pos="2880"/>
      </p:guideLst>
    </p:cSldViewPr>
  </p:slideViewPr>
  <p:notesTextViewPr>
    <p:cViewPr>
      <p:scale>
        <a:sx n="1" d="1"/>
        <a:sy n="1" d="1"/>
      </p:scale>
      <p:origin x="0" y="0"/>
    </p:cViewPr>
  </p:notesTextViewPr>
  <p:sorterViewPr>
    <p:cViewPr>
      <p:scale>
        <a:sx n="200" d="100"/>
        <a:sy n="200" d="100"/>
      </p:scale>
      <p:origin x="0" y="-706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Jackson (CTK)" userId="a3851342-5f30-470f-bb2c-ca93878fd865" providerId="ADAL" clId="{7492DE35-1E38-4121-80D5-88B0FD5D02D8}"/>
    <pc:docChg chg="delSld">
      <pc:chgData name="Jennifer Jackson (CTK)" userId="a3851342-5f30-470f-bb2c-ca93878fd865" providerId="ADAL" clId="{7492DE35-1E38-4121-80D5-88B0FD5D02D8}" dt="2026-09-04T15:00:32.645" v="8" actId="2696"/>
      <pc:docMkLst>
        <pc:docMk/>
      </pc:docMkLst>
      <pc:sldChg chg="del">
        <pc:chgData name="Jennifer Jackson (CTK)" userId="a3851342-5f30-470f-bb2c-ca93878fd865" providerId="ADAL" clId="{7492DE35-1E38-4121-80D5-88B0FD5D02D8}" dt="2026-09-04T15:00:28.174" v="6" actId="2696"/>
        <pc:sldMkLst>
          <pc:docMk/>
          <pc:sldMk cId="3190970091" sldId="314"/>
        </pc:sldMkLst>
      </pc:sldChg>
      <pc:sldChg chg="del">
        <pc:chgData name="Jennifer Jackson (CTK)" userId="a3851342-5f30-470f-bb2c-ca93878fd865" providerId="ADAL" clId="{7492DE35-1E38-4121-80D5-88B0FD5D02D8}" dt="2026-09-04T15:00:32.645" v="8" actId="2696"/>
        <pc:sldMkLst>
          <pc:docMk/>
          <pc:sldMk cId="2798785379" sldId="315"/>
        </pc:sldMkLst>
      </pc:sldChg>
      <pc:sldChg chg="del">
        <pc:chgData name="Jennifer Jackson (CTK)" userId="a3851342-5f30-470f-bb2c-ca93878fd865" providerId="ADAL" clId="{7492DE35-1E38-4121-80D5-88B0FD5D02D8}" dt="2026-09-04T15:00:31.203" v="7" actId="2696"/>
        <pc:sldMkLst>
          <pc:docMk/>
          <pc:sldMk cId="1031848827" sldId="316"/>
        </pc:sldMkLst>
      </pc:sldChg>
      <pc:sldChg chg="del">
        <pc:chgData name="Jennifer Jackson (CTK)" userId="a3851342-5f30-470f-bb2c-ca93878fd865" providerId="ADAL" clId="{7492DE35-1E38-4121-80D5-88B0FD5D02D8}" dt="2026-09-04T15:00:20.212" v="4" actId="2696"/>
        <pc:sldMkLst>
          <pc:docMk/>
          <pc:sldMk cId="393734072" sldId="317"/>
        </pc:sldMkLst>
      </pc:sldChg>
      <pc:sldChg chg="del">
        <pc:chgData name="Jennifer Jackson (CTK)" userId="a3851342-5f30-470f-bb2c-ca93878fd865" providerId="ADAL" clId="{7492DE35-1E38-4121-80D5-88B0FD5D02D8}" dt="2026-09-04T15:00:15.171" v="3" actId="2696"/>
        <pc:sldMkLst>
          <pc:docMk/>
          <pc:sldMk cId="596821103" sldId="318"/>
        </pc:sldMkLst>
      </pc:sldChg>
      <pc:sldChg chg="del">
        <pc:chgData name="Jennifer Jackson (CTK)" userId="a3851342-5f30-470f-bb2c-ca93878fd865" providerId="ADAL" clId="{7492DE35-1E38-4121-80D5-88B0FD5D02D8}" dt="2026-09-04T15:00:23.377" v="5" actId="2696"/>
        <pc:sldMkLst>
          <pc:docMk/>
          <pc:sldMk cId="182088347" sldId="319"/>
        </pc:sldMkLst>
      </pc:sldChg>
      <pc:sldChg chg="del">
        <pc:chgData name="Jennifer Jackson (CTK)" userId="a3851342-5f30-470f-bb2c-ca93878fd865" providerId="ADAL" clId="{7492DE35-1E38-4121-80D5-88B0FD5D02D8}" dt="2026-09-04T15:00:09.751" v="2" actId="2696"/>
        <pc:sldMkLst>
          <pc:docMk/>
          <pc:sldMk cId="4269924955" sldId="321"/>
        </pc:sldMkLst>
      </pc:sldChg>
      <pc:sldChg chg="del">
        <pc:chgData name="Jennifer Jackson (CTK)" userId="a3851342-5f30-470f-bb2c-ca93878fd865" providerId="ADAL" clId="{7492DE35-1E38-4121-80D5-88B0FD5D02D8}" dt="2026-09-04T15:00:03.039" v="1" actId="47"/>
        <pc:sldMkLst>
          <pc:docMk/>
          <pc:sldMk cId="1597774451" sldId="324"/>
        </pc:sldMkLst>
      </pc:sldChg>
      <pc:sldChg chg="del">
        <pc:chgData name="Jennifer Jackson (CTK)" userId="a3851342-5f30-470f-bb2c-ca93878fd865" providerId="ADAL" clId="{7492DE35-1E38-4121-80D5-88B0FD5D02D8}" dt="2026-09-04T14:59:58.420" v="0" actId="47"/>
        <pc:sldMkLst>
          <pc:docMk/>
          <pc:sldMk cId="2968747376" sldId="325"/>
        </pc:sldMkLst>
      </pc:sldChg>
    </pc:docChg>
  </pc:docChgLst>
  <pc:docChgLst>
    <pc:chgData name="Jennifer Riach (CTK)" userId="d7478792-6ce2-4215-b321-a5ab8e87c11b" providerId="ADAL" clId="{2990B29A-8771-4D72-BD5D-637596CBDA78}"/>
    <pc:docChg chg="modSld">
      <pc:chgData name="Jennifer Riach (CTK)" userId="d7478792-6ce2-4215-b321-a5ab8e87c11b" providerId="ADAL" clId="{2990B29A-8771-4D72-BD5D-637596CBDA78}" dt="2026-08-26T22:32:42.722" v="3" actId="1076"/>
      <pc:docMkLst>
        <pc:docMk/>
      </pc:docMkLst>
      <pc:sldChg chg="modSp">
        <pc:chgData name="Jennifer Riach (CTK)" userId="d7478792-6ce2-4215-b321-a5ab8e87c11b" providerId="ADAL" clId="{2990B29A-8771-4D72-BD5D-637596CBDA78}" dt="2026-08-15T19:12:10.080" v="2" actId="1076"/>
        <pc:sldMkLst>
          <pc:docMk/>
          <pc:sldMk cId="591233271" sldId="332"/>
        </pc:sldMkLst>
        <pc:picChg chg="mod">
          <ac:chgData name="Jennifer Riach (CTK)" userId="d7478792-6ce2-4215-b321-a5ab8e87c11b" providerId="ADAL" clId="{2990B29A-8771-4D72-BD5D-637596CBDA78}" dt="2026-08-15T19:12:10.080" v="2" actId="1076"/>
          <ac:picMkLst>
            <pc:docMk/>
            <pc:sldMk cId="591233271" sldId="332"/>
            <ac:picMk id="14" creationId="{019CB5AB-4543-7B3A-2E49-7C154A5F6969}"/>
          </ac:picMkLst>
        </pc:picChg>
      </pc:sldChg>
      <pc:sldChg chg="modSp mod">
        <pc:chgData name="Jennifer Riach (CTK)" userId="d7478792-6ce2-4215-b321-a5ab8e87c11b" providerId="ADAL" clId="{2990B29A-8771-4D72-BD5D-637596CBDA78}" dt="2026-08-26T22:32:42.722" v="3" actId="1076"/>
        <pc:sldMkLst>
          <pc:docMk/>
          <pc:sldMk cId="1884230467" sldId="333"/>
        </pc:sldMkLst>
        <pc:picChg chg="mod">
          <ac:chgData name="Jennifer Riach (CTK)" userId="d7478792-6ce2-4215-b321-a5ab8e87c11b" providerId="ADAL" clId="{2990B29A-8771-4D72-BD5D-637596CBDA78}" dt="2026-08-26T22:32:42.722" v="3" actId="1076"/>
          <ac:picMkLst>
            <pc:docMk/>
            <pc:sldMk cId="1884230467" sldId="333"/>
            <ac:picMk id="8" creationId="{7903ADA8-2475-26DC-2CA1-42C231D3C1EE}"/>
          </ac:picMkLst>
        </pc:picChg>
      </pc:sldChg>
    </pc:docChg>
  </pc:docChgLst>
  <pc:docChgLst>
    <pc:chgData name="Rowena Sidwell (CTK)" userId="3f7877b6-22ec-499c-96cf-7f9cd90bfebf" providerId="ADAL" clId="{55C72D35-4B1A-40EE-801B-553AA42E3F56}"/>
    <pc:docChg chg="custSel delSld modSld">
      <pc:chgData name="Rowena Sidwell (CTK)" userId="3f7877b6-22ec-499c-96cf-7f9cd90bfebf" providerId="ADAL" clId="{55C72D35-4B1A-40EE-801B-553AA42E3F56}" dt="2026-09-07T11:43:11.201" v="137" actId="478"/>
      <pc:docMkLst>
        <pc:docMk/>
      </pc:docMkLst>
      <pc:sldChg chg="addSp modSp mod">
        <pc:chgData name="Rowena Sidwell (CTK)" userId="3f7877b6-22ec-499c-96cf-7f9cd90bfebf" providerId="ADAL" clId="{55C72D35-4B1A-40EE-801B-553AA42E3F56}" dt="2026-09-07T11:34:02.554" v="67" actId="1076"/>
        <pc:sldMkLst>
          <pc:docMk/>
          <pc:sldMk cId="0" sldId="257"/>
        </pc:sldMkLst>
        <pc:spChg chg="mod">
          <ac:chgData name="Rowena Sidwell (CTK)" userId="3f7877b6-22ec-499c-96cf-7f9cd90bfebf" providerId="ADAL" clId="{55C72D35-4B1A-40EE-801B-553AA42E3F56}" dt="2026-09-07T11:33:56.225" v="65" actId="1076"/>
          <ac:spMkLst>
            <pc:docMk/>
            <pc:sldMk cId="0" sldId="257"/>
            <ac:spMk id="3" creationId="{69D1256D-E127-ADDA-5322-44F3B3D95F70}"/>
          </ac:spMkLst>
        </pc:spChg>
        <pc:spChg chg="mod">
          <ac:chgData name="Rowena Sidwell (CTK)" userId="3f7877b6-22ec-499c-96cf-7f9cd90bfebf" providerId="ADAL" clId="{55C72D35-4B1A-40EE-801B-553AA42E3F56}" dt="2026-09-07T11:33:51.813" v="64" actId="20577"/>
          <ac:spMkLst>
            <pc:docMk/>
            <pc:sldMk cId="0" sldId="257"/>
            <ac:spMk id="14" creationId="{0BACD009-09F6-2BE3-DAF4-FF10100B95F7}"/>
          </ac:spMkLst>
        </pc:spChg>
        <pc:spChg chg="mod">
          <ac:chgData name="Rowena Sidwell (CTK)" userId="3f7877b6-22ec-499c-96cf-7f9cd90bfebf" providerId="ADAL" clId="{55C72D35-4B1A-40EE-801B-553AA42E3F56}" dt="2026-09-07T11:31:48.999" v="0" actId="20577"/>
          <ac:spMkLst>
            <pc:docMk/>
            <pc:sldMk cId="0" sldId="257"/>
            <ac:spMk id="18" creationId="{A10F5161-83E2-7526-EC9D-FC6304EA80FE}"/>
          </ac:spMkLst>
        </pc:spChg>
        <pc:spChg chg="mod">
          <ac:chgData name="Rowena Sidwell (CTK)" userId="3f7877b6-22ec-499c-96cf-7f9cd90bfebf" providerId="ADAL" clId="{55C72D35-4B1A-40EE-801B-553AA42E3F56}" dt="2026-09-07T11:33:46.176" v="62" actId="1076"/>
          <ac:spMkLst>
            <pc:docMk/>
            <pc:sldMk cId="0" sldId="257"/>
            <ac:spMk id="20" creationId="{863981A2-5243-6E5E-40DF-F9D9A83BD32E}"/>
          </ac:spMkLst>
        </pc:spChg>
        <pc:spChg chg="mod">
          <ac:chgData name="Rowena Sidwell (CTK)" userId="3f7877b6-22ec-499c-96cf-7f9cd90bfebf" providerId="ADAL" clId="{55C72D35-4B1A-40EE-801B-553AA42E3F56}" dt="2026-09-07T11:33:49.820" v="63" actId="1076"/>
          <ac:spMkLst>
            <pc:docMk/>
            <pc:sldMk cId="0" sldId="257"/>
            <ac:spMk id="28" creationId="{84E8B0F5-25FF-455B-A211-A4FD30D3E4F2}"/>
          </ac:spMkLst>
        </pc:spChg>
        <pc:spChg chg="mod">
          <ac:chgData name="Rowena Sidwell (CTK)" userId="3f7877b6-22ec-499c-96cf-7f9cd90bfebf" providerId="ADAL" clId="{55C72D35-4B1A-40EE-801B-553AA42E3F56}" dt="2026-09-07T11:32:51.992" v="49" actId="20577"/>
          <ac:spMkLst>
            <pc:docMk/>
            <pc:sldMk cId="0" sldId="257"/>
            <ac:spMk id="29" creationId="{E2C78064-D256-4448-A04B-827172F7B6F7}"/>
          </ac:spMkLst>
        </pc:spChg>
        <pc:picChg chg="add mod">
          <ac:chgData name="Rowena Sidwell (CTK)" userId="3f7877b6-22ec-499c-96cf-7f9cd90bfebf" providerId="ADAL" clId="{55C72D35-4B1A-40EE-801B-553AA42E3F56}" dt="2026-09-07T11:34:02.554" v="67" actId="1076"/>
          <ac:picMkLst>
            <pc:docMk/>
            <pc:sldMk cId="0" sldId="257"/>
            <ac:picMk id="15" creationId="{33802B76-7085-570B-700D-5461F388CE94}"/>
          </ac:picMkLst>
        </pc:picChg>
      </pc:sldChg>
      <pc:sldChg chg="addSp delSp modSp mod">
        <pc:chgData name="Rowena Sidwell (CTK)" userId="3f7877b6-22ec-499c-96cf-7f9cd90bfebf" providerId="ADAL" clId="{55C72D35-4B1A-40EE-801B-553AA42E3F56}" dt="2026-09-07T11:35:16.593" v="88" actId="1076"/>
        <pc:sldMkLst>
          <pc:docMk/>
          <pc:sldMk cId="0" sldId="259"/>
        </pc:sldMkLst>
        <pc:spChg chg="del mod">
          <ac:chgData name="Rowena Sidwell (CTK)" userId="3f7877b6-22ec-499c-96cf-7f9cd90bfebf" providerId="ADAL" clId="{55C72D35-4B1A-40EE-801B-553AA42E3F56}" dt="2026-09-07T11:35:06.834" v="85"/>
          <ac:spMkLst>
            <pc:docMk/>
            <pc:sldMk cId="0" sldId="259"/>
            <ac:spMk id="9" creationId="{58CDD5AE-6DE2-5800-1769-D129685824DD}"/>
          </ac:spMkLst>
        </pc:spChg>
        <pc:picChg chg="add mod">
          <ac:chgData name="Rowena Sidwell (CTK)" userId="3f7877b6-22ec-499c-96cf-7f9cd90bfebf" providerId="ADAL" clId="{55C72D35-4B1A-40EE-801B-553AA42E3F56}" dt="2026-09-07T11:35:16.593" v="88" actId="1076"/>
          <ac:picMkLst>
            <pc:docMk/>
            <pc:sldMk cId="0" sldId="259"/>
            <ac:picMk id="10" creationId="{0CB3ABCB-B895-9BA9-0355-330AAFE2BEFD}"/>
          </ac:picMkLst>
        </pc:picChg>
      </pc:sldChg>
      <pc:sldChg chg="modSp mod">
        <pc:chgData name="Rowena Sidwell (CTK)" userId="3f7877b6-22ec-499c-96cf-7f9cd90bfebf" providerId="ADAL" clId="{55C72D35-4B1A-40EE-801B-553AA42E3F56}" dt="2026-09-07T11:39:09.116" v="116" actId="20577"/>
        <pc:sldMkLst>
          <pc:docMk/>
          <pc:sldMk cId="3783410602" sldId="308"/>
        </pc:sldMkLst>
        <pc:spChg chg="mod">
          <ac:chgData name="Rowena Sidwell (CTK)" userId="3f7877b6-22ec-499c-96cf-7f9cd90bfebf" providerId="ADAL" clId="{55C72D35-4B1A-40EE-801B-553AA42E3F56}" dt="2026-09-07T11:39:09.116" v="116" actId="20577"/>
          <ac:spMkLst>
            <pc:docMk/>
            <pc:sldMk cId="3783410602" sldId="308"/>
            <ac:spMk id="8" creationId="{E0796AE3-BC6F-4068-BB73-5E831463A6CB}"/>
          </ac:spMkLst>
        </pc:spChg>
      </pc:sldChg>
      <pc:sldChg chg="modSp mod">
        <pc:chgData name="Rowena Sidwell (CTK)" userId="3f7877b6-22ec-499c-96cf-7f9cd90bfebf" providerId="ADAL" clId="{55C72D35-4B1A-40EE-801B-553AA42E3F56}" dt="2026-09-07T11:42:04.485" v="129" actId="20577"/>
        <pc:sldMkLst>
          <pc:docMk/>
          <pc:sldMk cId="2711959007" sldId="310"/>
        </pc:sldMkLst>
        <pc:spChg chg="mod">
          <ac:chgData name="Rowena Sidwell (CTK)" userId="3f7877b6-22ec-499c-96cf-7f9cd90bfebf" providerId="ADAL" clId="{55C72D35-4B1A-40EE-801B-553AA42E3F56}" dt="2026-09-07T11:42:04.485" v="129" actId="20577"/>
          <ac:spMkLst>
            <pc:docMk/>
            <pc:sldMk cId="2711959007" sldId="310"/>
            <ac:spMk id="9" creationId="{47CC7F3C-541D-4456-8875-FCEBA6F54426}"/>
          </ac:spMkLst>
        </pc:spChg>
      </pc:sldChg>
      <pc:sldChg chg="delSp modSp mod">
        <pc:chgData name="Rowena Sidwell (CTK)" userId="3f7877b6-22ec-499c-96cf-7f9cd90bfebf" providerId="ADAL" clId="{55C72D35-4B1A-40EE-801B-553AA42E3F56}" dt="2026-09-07T11:43:11.201" v="137" actId="478"/>
        <pc:sldMkLst>
          <pc:docMk/>
          <pc:sldMk cId="1821676893" sldId="311"/>
        </pc:sldMkLst>
        <pc:spChg chg="del mod">
          <ac:chgData name="Rowena Sidwell (CTK)" userId="3f7877b6-22ec-499c-96cf-7f9cd90bfebf" providerId="ADAL" clId="{55C72D35-4B1A-40EE-801B-553AA42E3F56}" dt="2026-09-07T11:43:05.770" v="135" actId="478"/>
          <ac:spMkLst>
            <pc:docMk/>
            <pc:sldMk cId="1821676893" sldId="311"/>
            <ac:spMk id="20" creationId="{21637342-C803-4D0E-BF65-1945399AA366}"/>
          </ac:spMkLst>
        </pc:spChg>
        <pc:cxnChg chg="del mod">
          <ac:chgData name="Rowena Sidwell (CTK)" userId="3f7877b6-22ec-499c-96cf-7f9cd90bfebf" providerId="ADAL" clId="{55C72D35-4B1A-40EE-801B-553AA42E3F56}" dt="2026-09-07T11:43:11.201" v="137" actId="478"/>
          <ac:cxnSpMkLst>
            <pc:docMk/>
            <pc:sldMk cId="1821676893" sldId="311"/>
            <ac:cxnSpMk id="21" creationId="{5D1084CB-1999-5F23-07E0-2454E76B3805}"/>
          </ac:cxnSpMkLst>
        </pc:cxnChg>
      </pc:sldChg>
      <pc:sldChg chg="addSp delSp modSp mod">
        <pc:chgData name="Rowena Sidwell (CTK)" userId="3f7877b6-22ec-499c-96cf-7f9cd90bfebf" providerId="ADAL" clId="{55C72D35-4B1A-40EE-801B-553AA42E3F56}" dt="2026-09-07T11:37:23.778" v="98" actId="1076"/>
        <pc:sldMkLst>
          <pc:docMk/>
          <pc:sldMk cId="1374868357" sldId="327"/>
        </pc:sldMkLst>
        <pc:spChg chg="del">
          <ac:chgData name="Rowena Sidwell (CTK)" userId="3f7877b6-22ec-499c-96cf-7f9cd90bfebf" providerId="ADAL" clId="{55C72D35-4B1A-40EE-801B-553AA42E3F56}" dt="2026-09-07T11:36:32.573" v="91" actId="478"/>
          <ac:spMkLst>
            <pc:docMk/>
            <pc:sldMk cId="1374868357" sldId="327"/>
            <ac:spMk id="9" creationId="{58CDD5AE-6DE2-5800-1769-D129685824DD}"/>
          </ac:spMkLst>
        </pc:spChg>
        <pc:picChg chg="add mod">
          <ac:chgData name="Rowena Sidwell (CTK)" userId="3f7877b6-22ec-499c-96cf-7f9cd90bfebf" providerId="ADAL" clId="{55C72D35-4B1A-40EE-801B-553AA42E3F56}" dt="2026-09-07T11:37:10.149" v="96" actId="14100"/>
          <ac:picMkLst>
            <pc:docMk/>
            <pc:sldMk cId="1374868357" sldId="327"/>
            <ac:picMk id="10" creationId="{DBB52877-C8F3-FE1F-AF8D-FE1D64AAAD98}"/>
          </ac:picMkLst>
        </pc:picChg>
        <pc:picChg chg="add mod">
          <ac:chgData name="Rowena Sidwell (CTK)" userId="3f7877b6-22ec-499c-96cf-7f9cd90bfebf" providerId="ADAL" clId="{55C72D35-4B1A-40EE-801B-553AA42E3F56}" dt="2026-09-07T11:37:23.778" v="98" actId="1076"/>
          <ac:picMkLst>
            <pc:docMk/>
            <pc:sldMk cId="1374868357" sldId="327"/>
            <ac:picMk id="13" creationId="{6ED05334-06B1-D137-20E9-4BF0BE4AF868}"/>
          </ac:picMkLst>
        </pc:picChg>
      </pc:sldChg>
      <pc:sldChg chg="modSp del mod">
        <pc:chgData name="Rowena Sidwell (CTK)" userId="3f7877b6-22ec-499c-96cf-7f9cd90bfebf" providerId="ADAL" clId="{55C72D35-4B1A-40EE-801B-553AA42E3F56}" dt="2026-09-07T11:42:28.771" v="133" actId="47"/>
        <pc:sldMkLst>
          <pc:docMk/>
          <pc:sldMk cId="2930219500" sldId="328"/>
        </pc:sldMkLst>
        <pc:picChg chg="mod">
          <ac:chgData name="Rowena Sidwell (CTK)" userId="3f7877b6-22ec-499c-96cf-7f9cd90bfebf" providerId="ADAL" clId="{55C72D35-4B1A-40EE-801B-553AA42E3F56}" dt="2026-09-07T11:42:27.115" v="132" actId="1076"/>
          <ac:picMkLst>
            <pc:docMk/>
            <pc:sldMk cId="2930219500" sldId="328"/>
            <ac:picMk id="7" creationId="{E4D5A2EB-B3FD-4DA4-90D7-5073DC2D4AB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96EB032-5FB6-47A2-854D-6E8AF312DA26}" type="datetimeFigureOut">
              <a:rPr lang="en-GB" smtClean="0"/>
              <a:t>07/09/2026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9A8F925-2707-404B-9C1F-D9E9F6A1F0BF}" type="slidenum">
              <a:rPr lang="en-GB" smtClean="0"/>
              <a:t>‹#›</a:t>
            </a:fld>
            <a:endParaRPr lang="en-GB"/>
          </a:p>
        </p:txBody>
      </p:sp>
    </p:spTree>
    <p:extLst>
      <p:ext uri="{BB962C8B-B14F-4D97-AF65-F5344CB8AC3E}">
        <p14:creationId xmlns:p14="http://schemas.microsoft.com/office/powerpoint/2010/main" val="283024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A8F925-2707-404B-9C1F-D9E9F6A1F0BF}" type="slidenum">
              <a:rPr lang="en-GB" smtClean="0"/>
              <a:t>4</a:t>
            </a:fld>
            <a:endParaRPr lang="en-GB"/>
          </a:p>
        </p:txBody>
      </p:sp>
    </p:spTree>
    <p:extLst>
      <p:ext uri="{BB962C8B-B14F-4D97-AF65-F5344CB8AC3E}">
        <p14:creationId xmlns:p14="http://schemas.microsoft.com/office/powerpoint/2010/main" val="22449159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CBF1D-B679-6200-1C3F-E36580F490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15C78F-C325-1F7B-4F63-E69D721A6E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676238-4D9E-5512-3641-EB700CB1071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1D16120-E592-C76E-069E-6FDBB62098C4}"/>
              </a:ext>
            </a:extLst>
          </p:cNvPr>
          <p:cNvSpPr>
            <a:spLocks noGrp="1"/>
          </p:cNvSpPr>
          <p:nvPr>
            <p:ph type="sldNum" sz="quarter" idx="5"/>
          </p:nvPr>
        </p:nvSpPr>
        <p:spPr/>
        <p:txBody>
          <a:bodyPr/>
          <a:lstStyle/>
          <a:p>
            <a:fld id="{C9A8F925-2707-404B-9C1F-D9E9F6A1F0BF}" type="slidenum">
              <a:rPr lang="en-GB" smtClean="0"/>
              <a:t>18</a:t>
            </a:fld>
            <a:endParaRPr lang="en-GB"/>
          </a:p>
        </p:txBody>
      </p:sp>
    </p:spTree>
    <p:extLst>
      <p:ext uri="{BB962C8B-B14F-4D97-AF65-F5344CB8AC3E}">
        <p14:creationId xmlns:p14="http://schemas.microsoft.com/office/powerpoint/2010/main" val="3009129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A8F925-2707-404B-9C1F-D9E9F6A1F0BF}" type="slidenum">
              <a:rPr lang="en-GB" smtClean="0"/>
              <a:t>19</a:t>
            </a:fld>
            <a:endParaRPr lang="en-GB"/>
          </a:p>
        </p:txBody>
      </p:sp>
    </p:spTree>
    <p:extLst>
      <p:ext uri="{BB962C8B-B14F-4D97-AF65-F5344CB8AC3E}">
        <p14:creationId xmlns:p14="http://schemas.microsoft.com/office/powerpoint/2010/main" val="682687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9.svg"/><Relationship Id="rId7"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9.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9.svg"/><Relationship Id="rId4" Type="http://schemas.openxmlformats.org/officeDocument/2006/relationships/image" Target="../media/image1.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6.png"/><Relationship Id="rId10" Type="http://schemas.openxmlformats.org/officeDocument/2006/relationships/image" Target="../media/image27.png"/><Relationship Id="rId4" Type="http://schemas.openxmlformats.org/officeDocument/2006/relationships/image" Target="../media/image7.png"/><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png"/><Relationship Id="rId4" Type="http://schemas.openxmlformats.org/officeDocument/2006/relationships/image" Target="../media/image7.pn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33.png"/><Relationship Id="rId5" Type="http://schemas.openxmlformats.org/officeDocument/2006/relationships/image" Target="../media/image19.svg"/><Relationship Id="rId10" Type="http://schemas.openxmlformats.org/officeDocument/2006/relationships/image" Target="../media/image17.png"/><Relationship Id="rId4" Type="http://schemas.openxmlformats.org/officeDocument/2006/relationships/image" Target="../media/image7.png"/><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6.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6.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6.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2.png"/><Relationship Id="rId7" Type="http://schemas.openxmlformats.org/officeDocument/2006/relationships/hyperlink" Target="mailto:parentlink@ctk.coventry.sch.uk"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6.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6.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nationalcollege.com/enrol/christ-the-king-catholic-primary-school-7" TargetMode="External"/><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2.png"/><Relationship Id="rId7" Type="http://schemas.openxmlformats.org/officeDocument/2006/relationships/image" Target="../media/image42.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9.png"/><Relationship Id="rId3" Type="http://schemas.openxmlformats.org/officeDocument/2006/relationships/image" Target="../media/image2.png"/><Relationship Id="rId7" Type="http://schemas.openxmlformats.org/officeDocument/2006/relationships/image" Target="../media/image42.svg"/><Relationship Id="rId12"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png"/><Relationship Id="rId11" Type="http://schemas.openxmlformats.org/officeDocument/2006/relationships/image" Target="../media/image47.png"/><Relationship Id="rId5" Type="http://schemas.openxmlformats.org/officeDocument/2006/relationships/image" Target="../media/image6.png"/><Relationship Id="rId10" Type="http://schemas.openxmlformats.org/officeDocument/2006/relationships/image" Target="../media/image46.png"/><Relationship Id="rId4" Type="http://schemas.openxmlformats.org/officeDocument/2006/relationships/image" Target="../media/image7.png"/><Relationship Id="rId9" Type="http://schemas.openxmlformats.org/officeDocument/2006/relationships/image" Target="../media/image45.png"/><Relationship Id="rId14" Type="http://schemas.openxmlformats.org/officeDocument/2006/relationships/image" Target="../media/image50.png"/></Relationships>
</file>

<file path=ppt/slides/_rels/slide2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7.png"/><Relationship Id="rId4" Type="http://schemas.openxmlformats.org/officeDocument/2006/relationships/image" Target="../media/image52.png"/><Relationship Id="rId9" Type="http://schemas.openxmlformats.org/officeDocument/2006/relationships/image" Target="../media/image56.png"/></Relationships>
</file>

<file path=ppt/slides/_rels/slide2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7.png"/><Relationship Id="rId4" Type="http://schemas.openxmlformats.org/officeDocument/2006/relationships/image" Target="../media/image52.png"/><Relationship Id="rId9"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1706198" y="-377584"/>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2"/>
            <a:stretch>
              <a:fillRect/>
            </a:stretch>
          </a:blipFill>
        </p:spPr>
        <p:txBody>
          <a:bodyPr/>
          <a:lstStyle/>
          <a:p>
            <a:endParaRPr lang="en-GB"/>
          </a:p>
        </p:txBody>
      </p:sp>
      <p:sp>
        <p:nvSpPr>
          <p:cNvPr id="3" name="Freeform 3"/>
          <p:cNvSpPr/>
          <p:nvPr/>
        </p:nvSpPr>
        <p:spPr>
          <a:xfrm>
            <a:off x="14206589" y="7892126"/>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2" name="Freeform 2"/>
          <p:cNvSpPr/>
          <p:nvPr/>
        </p:nvSpPr>
        <p:spPr>
          <a:xfrm>
            <a:off x="10326259" y="-781053"/>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4">
              <a:alphaModFix amt="71000"/>
            </a:blip>
            <a:stretch>
              <a:fillRect t="-110669" r="-7038"/>
            </a:stretch>
          </a:blipFill>
        </p:spPr>
        <p:txBody>
          <a:bodyPr/>
          <a:lstStyle/>
          <a:p>
            <a:endParaRPr lang="en-GB"/>
          </a:p>
        </p:txBody>
      </p:sp>
      <p:sp>
        <p:nvSpPr>
          <p:cNvPr id="7" name="TextBox 6">
            <a:extLst>
              <a:ext uri="{FF2B5EF4-FFF2-40B4-BE49-F238E27FC236}">
                <a16:creationId xmlns:a16="http://schemas.microsoft.com/office/drawing/2014/main" id="{C1C0E05D-DB4B-9CA5-6C71-A738C37A78DA}"/>
              </a:ext>
            </a:extLst>
          </p:cNvPr>
          <p:cNvSpPr txBox="1"/>
          <p:nvPr/>
        </p:nvSpPr>
        <p:spPr>
          <a:xfrm>
            <a:off x="-60580" y="8063377"/>
            <a:ext cx="18344977"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latin typeface="Glacial Indifference"/>
              </a:rPr>
              <a:t>Learning, growing, praying </a:t>
            </a:r>
            <a:br>
              <a:rPr lang="en-GB" sz="6600" dirty="0">
                <a:latin typeface="Glacial Indifference"/>
              </a:rPr>
            </a:br>
            <a:r>
              <a:rPr lang="en-GB" sz="6600" dirty="0">
                <a:latin typeface="Glacial Indifference"/>
              </a:rPr>
              <a:t>together with Christ our King</a:t>
            </a:r>
            <a:endParaRPr lang="en-US" dirty="0">
              <a:latin typeface="Calibri"/>
              <a:cs typeface="Calibri"/>
            </a:endParaRPr>
          </a:p>
        </p:txBody>
      </p:sp>
      <p:pic>
        <p:nvPicPr>
          <p:cNvPr id="10" name="Picture 11" descr="A picture containing text, queen&#10;&#10;Description automatically generated">
            <a:extLst>
              <a:ext uri="{FF2B5EF4-FFF2-40B4-BE49-F238E27FC236}">
                <a16:creationId xmlns:a16="http://schemas.microsoft.com/office/drawing/2014/main" id="{FCA16737-8C13-3257-918A-973D4944F8A7}"/>
              </a:ext>
            </a:extLst>
          </p:cNvPr>
          <p:cNvPicPr>
            <a:picLocks noChangeAspect="1"/>
          </p:cNvPicPr>
          <p:nvPr/>
        </p:nvPicPr>
        <p:blipFill>
          <a:blip r:embed="rId5"/>
          <a:stretch>
            <a:fillRect/>
          </a:stretch>
        </p:blipFill>
        <p:spPr>
          <a:xfrm>
            <a:off x="1313365" y="426331"/>
            <a:ext cx="2203141" cy="2403427"/>
          </a:xfrm>
          <a:prstGeom prst="rect">
            <a:avLst/>
          </a:prstGeom>
        </p:spPr>
      </p:pic>
      <p:sp>
        <p:nvSpPr>
          <p:cNvPr id="9" name="TextBox 3">
            <a:extLst>
              <a:ext uri="{FF2B5EF4-FFF2-40B4-BE49-F238E27FC236}">
                <a16:creationId xmlns:a16="http://schemas.microsoft.com/office/drawing/2014/main" id="{969ACBBB-24BD-5475-CE3F-57709309930F}"/>
              </a:ext>
            </a:extLst>
          </p:cNvPr>
          <p:cNvSpPr txBox="1"/>
          <p:nvPr/>
        </p:nvSpPr>
        <p:spPr>
          <a:xfrm>
            <a:off x="-60580" y="928859"/>
            <a:ext cx="18344977" cy="1721625"/>
          </a:xfrm>
          <a:prstGeom prst="rect">
            <a:avLst/>
          </a:prstGeom>
        </p:spPr>
        <p:txBody>
          <a:bodyPr wrap="square" lIns="0" tIns="0" rIns="0" bIns="0" rtlCol="0" anchor="t">
            <a:spAutoFit/>
          </a:bodyPr>
          <a:lstStyle/>
          <a:p>
            <a:pPr algn="ctr">
              <a:lnSpc>
                <a:spcPts val="6258"/>
              </a:lnSpc>
            </a:pPr>
            <a:r>
              <a:rPr lang="en-US" sz="8000" spc="340" dirty="0">
                <a:solidFill>
                  <a:srgbClr val="222222"/>
                </a:solidFill>
                <a:latin typeface="One Little Font Full Bold"/>
              </a:rPr>
              <a:t>Christ the King Catholic </a:t>
            </a:r>
            <a:br>
              <a:rPr lang="en-US" sz="8000" spc="340" dirty="0">
                <a:solidFill>
                  <a:srgbClr val="222222"/>
                </a:solidFill>
                <a:latin typeface="One Little Font Full Bold"/>
              </a:rPr>
            </a:br>
            <a:r>
              <a:rPr lang="en-US" sz="8000" spc="340" dirty="0">
                <a:solidFill>
                  <a:srgbClr val="222222"/>
                </a:solidFill>
                <a:latin typeface="One Little Font Full Bold"/>
              </a:rPr>
              <a:t>Primary School</a:t>
            </a:r>
          </a:p>
        </p:txBody>
      </p:sp>
      <p:pic>
        <p:nvPicPr>
          <p:cNvPr id="12" name="Picture 11">
            <a:extLst>
              <a:ext uri="{FF2B5EF4-FFF2-40B4-BE49-F238E27FC236}">
                <a16:creationId xmlns:a16="http://schemas.microsoft.com/office/drawing/2014/main" id="{E9C7F60A-CE31-4ADE-B390-ED197F63DB1B}"/>
              </a:ext>
            </a:extLst>
          </p:cNvPr>
          <p:cNvPicPr>
            <a:picLocks noChangeAspect="1"/>
          </p:cNvPicPr>
          <p:nvPr/>
        </p:nvPicPr>
        <p:blipFill>
          <a:blip r:embed="rId6"/>
          <a:stretch>
            <a:fillRect/>
          </a:stretch>
        </p:blipFill>
        <p:spPr>
          <a:xfrm>
            <a:off x="1739226" y="3153012"/>
            <a:ext cx="15168286" cy="4691221"/>
          </a:xfrm>
          <a:prstGeom prst="rect">
            <a:avLst/>
          </a:prstGeom>
        </p:spPr>
      </p:pic>
      <p:pic>
        <p:nvPicPr>
          <p:cNvPr id="14" name="Picture 11" descr="A picture containing text, queen&#10;&#10;Description automatically generated">
            <a:extLst>
              <a:ext uri="{FF2B5EF4-FFF2-40B4-BE49-F238E27FC236}">
                <a16:creationId xmlns:a16="http://schemas.microsoft.com/office/drawing/2014/main" id="{A7899519-8244-46F1-9D8B-2335D581D5B0}"/>
              </a:ext>
            </a:extLst>
          </p:cNvPr>
          <p:cNvPicPr>
            <a:picLocks noChangeAspect="1"/>
          </p:cNvPicPr>
          <p:nvPr/>
        </p:nvPicPr>
        <p:blipFill>
          <a:blip r:embed="rId5"/>
          <a:stretch>
            <a:fillRect/>
          </a:stretch>
        </p:blipFill>
        <p:spPr>
          <a:xfrm>
            <a:off x="15008248" y="457214"/>
            <a:ext cx="2203141" cy="2403426"/>
          </a:xfrm>
          <a:prstGeom prst="rect">
            <a:avLst/>
          </a:prstGeom>
        </p:spPr>
      </p:pic>
      <p:sp>
        <p:nvSpPr>
          <p:cNvPr id="5" name="Freeform 5"/>
          <p:cNvSpPr/>
          <p:nvPr/>
        </p:nvSpPr>
        <p:spPr>
          <a:xfrm rot="16200000">
            <a:off x="-139926" y="626528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7"/>
            <a:stretch>
              <a:fillRect l="-27618" t="-29453"/>
            </a:stretch>
          </a:blipFill>
        </p:spPr>
        <p:txBody>
          <a:bodyPr/>
          <a:lstStyle/>
          <a:p>
            <a:endParaRPr lang="en-GB"/>
          </a:p>
        </p:txBody>
      </p:sp>
      <p:sp>
        <p:nvSpPr>
          <p:cNvPr id="4" name="Freeform 4"/>
          <p:cNvSpPr/>
          <p:nvPr/>
        </p:nvSpPr>
        <p:spPr>
          <a:xfrm flipH="1">
            <a:off x="15214726" y="7307382"/>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8"/>
            <a:stretch>
              <a:fillRect l="-25464" t="-17940"/>
            </a:stretch>
          </a:blipFill>
        </p:spPr>
        <p:txBody>
          <a:bodyPr/>
          <a:lstStyle/>
          <a:p>
            <a:endParaRPr lang="en-GB"/>
          </a:p>
        </p:txBody>
      </p:sp>
    </p:spTree>
    <p:extLst>
      <p:ext uri="{BB962C8B-B14F-4D97-AF65-F5344CB8AC3E}">
        <p14:creationId xmlns:p14="http://schemas.microsoft.com/office/powerpoint/2010/main" val="1459991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2"/>
            <a:stretch>
              <a:fillRect l="-25464" t="-17940"/>
            </a:stretch>
          </a:blipFill>
        </p:spPr>
        <p:txBody>
          <a:bodyPr/>
          <a:lstStyle/>
          <a:p>
            <a:endParaRPr lang="en-GB"/>
          </a:p>
        </p:txBody>
      </p:sp>
      <p:sp>
        <p:nvSpPr>
          <p:cNvPr id="6" name="Freeform 6"/>
          <p:cNvSpPr/>
          <p:nvPr/>
        </p:nvSpPr>
        <p:spPr>
          <a:xfrm>
            <a:off x="-246108" y="-59802"/>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3"/>
            <a:stretch>
              <a:fillRect/>
            </a:stretch>
          </a:blipFill>
        </p:spPr>
        <p:txBody>
          <a:bodyPr/>
          <a:lstStyle/>
          <a:p>
            <a:endParaRPr lang="en-GB"/>
          </a:p>
        </p:txBody>
      </p:sp>
      <p:sp>
        <p:nvSpPr>
          <p:cNvPr id="11" name="TextBox 5">
            <a:extLst>
              <a:ext uri="{FF2B5EF4-FFF2-40B4-BE49-F238E27FC236}">
                <a16:creationId xmlns:a16="http://schemas.microsoft.com/office/drawing/2014/main" id="{EE8433E4-F54A-99DE-8A5E-6F078A6F7177}"/>
              </a:ext>
            </a:extLst>
          </p:cNvPr>
          <p:cNvSpPr txBox="1"/>
          <p:nvPr/>
        </p:nvSpPr>
        <p:spPr>
          <a:xfrm>
            <a:off x="3547991" y="1005286"/>
            <a:ext cx="11540609" cy="2821285"/>
          </a:xfrm>
          <a:prstGeom prst="rect">
            <a:avLst/>
          </a:prstGeom>
        </p:spPr>
        <p:txBody>
          <a:bodyPr lIns="0" tIns="0" rIns="0" bIns="0" rtlCol="0" anchor="t">
            <a:spAutoFit/>
          </a:bodyPr>
          <a:lstStyle/>
          <a:p>
            <a:pPr algn="ctr">
              <a:lnSpc>
                <a:spcPts val="11024"/>
              </a:lnSpc>
            </a:pPr>
            <a:r>
              <a:rPr lang="en-US" sz="8800">
                <a:solidFill>
                  <a:srgbClr val="202F5A"/>
                </a:solidFill>
                <a:latin typeface="Modern Love Grunge"/>
              </a:rPr>
              <a:t>Our</a:t>
            </a:r>
          </a:p>
          <a:p>
            <a:pPr algn="ctr">
              <a:lnSpc>
                <a:spcPts val="11024"/>
              </a:lnSpc>
            </a:pPr>
            <a:r>
              <a:rPr lang="en-US" sz="8800">
                <a:solidFill>
                  <a:srgbClr val="202F5A"/>
                </a:solidFill>
                <a:latin typeface="Modern Love Grunge"/>
              </a:rPr>
              <a:t>Mission</a:t>
            </a:r>
          </a:p>
        </p:txBody>
      </p:sp>
      <p:sp>
        <p:nvSpPr>
          <p:cNvPr id="5" name="Freeform 5"/>
          <p:cNvSpPr/>
          <p:nvPr/>
        </p:nvSpPr>
        <p:spPr>
          <a:xfrm rot="16200000">
            <a:off x="384567" y="6257268"/>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4"/>
            <a:stretch>
              <a:fillRect l="-27618" t="-29453"/>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5"/>
            <a:stretch>
              <a:fillRect r="-33697" b="-17225"/>
            </a:stretch>
          </a:blipFill>
        </p:spPr>
        <p:txBody>
          <a:bodyPr/>
          <a:lstStyle/>
          <a:p>
            <a:endParaRPr lang="en-GB"/>
          </a:p>
        </p:txBody>
      </p:sp>
      <p:sp>
        <p:nvSpPr>
          <p:cNvPr id="2" name="Freeform 2"/>
          <p:cNvSpPr/>
          <p:nvPr/>
        </p:nvSpPr>
        <p:spPr>
          <a:xfrm>
            <a:off x="9323369" y="-64699"/>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6">
              <a:alphaModFix amt="71000"/>
            </a:blip>
            <a:stretch>
              <a:fillRect t="-110669" r="-7038"/>
            </a:stretch>
          </a:blipFill>
        </p:spPr>
        <p:txBody>
          <a:bodyPr/>
          <a:lstStyle/>
          <a:p>
            <a:endParaRPr lang="en-GB"/>
          </a:p>
        </p:txBody>
      </p:sp>
      <p:pic>
        <p:nvPicPr>
          <p:cNvPr id="8" name="Picture 9" descr="Graphical user interface, application&#10;&#10;Description automatically generated">
            <a:extLst>
              <a:ext uri="{FF2B5EF4-FFF2-40B4-BE49-F238E27FC236}">
                <a16:creationId xmlns:a16="http://schemas.microsoft.com/office/drawing/2014/main" id="{7903ADA8-2475-26DC-2CA1-42C231D3C1EE}"/>
              </a:ext>
            </a:extLst>
          </p:cNvPr>
          <p:cNvPicPr>
            <a:picLocks noChangeAspect="1"/>
          </p:cNvPicPr>
          <p:nvPr/>
        </p:nvPicPr>
        <p:blipFill>
          <a:blip r:embed="rId7"/>
          <a:stretch>
            <a:fillRect/>
          </a:stretch>
        </p:blipFill>
        <p:spPr>
          <a:xfrm>
            <a:off x="1705874" y="1567364"/>
            <a:ext cx="15553426" cy="7163055"/>
          </a:xfrm>
          <a:prstGeom prst="rect">
            <a:avLst/>
          </a:prstGeom>
        </p:spPr>
      </p:pic>
    </p:spTree>
    <p:extLst>
      <p:ext uri="{BB962C8B-B14F-4D97-AF65-F5344CB8AC3E}">
        <p14:creationId xmlns:p14="http://schemas.microsoft.com/office/powerpoint/2010/main" val="1884230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3">
            <a:extLst>
              <a:ext uri="{FF2B5EF4-FFF2-40B4-BE49-F238E27FC236}">
                <a16:creationId xmlns:a16="http://schemas.microsoft.com/office/drawing/2014/main" id="{D3117928-E7AA-3901-4C7E-A2A4D7069F5B}"/>
              </a:ext>
            </a:extLst>
          </p:cNvPr>
          <p:cNvSpPr/>
          <p:nvPr/>
        </p:nvSpPr>
        <p:spPr>
          <a:xfrm rot="16200000">
            <a:off x="391615" y="2667358"/>
            <a:ext cx="5813564" cy="6958172"/>
          </a:xfrm>
          <a:custGeom>
            <a:avLst/>
            <a:gdLst/>
            <a:ahLst/>
            <a:cxnLst/>
            <a:rect l="l" t="t" r="r" b="b"/>
            <a:pathLst>
              <a:path w="4470511" h="5038486">
                <a:moveTo>
                  <a:pt x="0" y="0"/>
                </a:moveTo>
                <a:lnTo>
                  <a:pt x="4470511" y="0"/>
                </a:lnTo>
                <a:lnTo>
                  <a:pt x="4470511" y="5038486"/>
                </a:lnTo>
                <a:lnTo>
                  <a:pt x="0" y="503848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6" name="Freeform 6"/>
          <p:cNvSpPr/>
          <p:nvPr/>
        </p:nvSpPr>
        <p:spPr>
          <a:xfrm rot="-5400000">
            <a:off x="9042633" y="101367"/>
            <a:ext cx="1477949" cy="1275215"/>
          </a:xfrm>
          <a:custGeom>
            <a:avLst/>
            <a:gdLst/>
            <a:ahLst/>
            <a:cxnLst/>
            <a:rect l="l" t="t" r="r" b="b"/>
            <a:pathLst>
              <a:path w="1477949" h="1275215">
                <a:moveTo>
                  <a:pt x="0" y="0"/>
                </a:moveTo>
                <a:lnTo>
                  <a:pt x="1477949" y="0"/>
                </a:lnTo>
                <a:lnTo>
                  <a:pt x="1477949" y="1275215"/>
                </a:lnTo>
                <a:lnTo>
                  <a:pt x="0" y="1275215"/>
                </a:lnTo>
                <a:lnTo>
                  <a:pt x="0" y="0"/>
                </a:lnTo>
                <a:close/>
              </a:path>
            </a:pathLst>
          </a:custGeom>
          <a:blipFill>
            <a:blip r:embed="rId3"/>
            <a:stretch>
              <a:fillRect r="-356120"/>
            </a:stretch>
          </a:blipFill>
        </p:spPr>
        <p:txBody>
          <a:bodyPr/>
          <a:lstStyle/>
          <a:p>
            <a:endParaRPr lang="en-GB"/>
          </a:p>
        </p:txBody>
      </p:sp>
      <p:sp>
        <p:nvSpPr>
          <p:cNvPr id="5" name="TextBox 5"/>
          <p:cNvSpPr txBox="1"/>
          <p:nvPr/>
        </p:nvSpPr>
        <p:spPr>
          <a:xfrm>
            <a:off x="3305491" y="677311"/>
            <a:ext cx="11540609" cy="1458091"/>
          </a:xfrm>
          <a:prstGeom prst="rect">
            <a:avLst/>
          </a:prstGeom>
        </p:spPr>
        <p:txBody>
          <a:bodyPr lIns="0" tIns="0" rIns="0" bIns="0" rtlCol="0" anchor="t">
            <a:spAutoFit/>
          </a:bodyPr>
          <a:lstStyle/>
          <a:p>
            <a:pPr algn="ctr">
              <a:lnSpc>
                <a:spcPts val="11024"/>
              </a:lnSpc>
            </a:pPr>
            <a:r>
              <a:rPr lang="en-US" sz="10400" dirty="0">
                <a:solidFill>
                  <a:srgbClr val="202F5A"/>
                </a:solidFill>
                <a:latin typeface="Modern Love Grunge"/>
              </a:rPr>
              <a:t>Who’s Who?</a:t>
            </a:r>
          </a:p>
        </p:txBody>
      </p:sp>
      <p:sp>
        <p:nvSpPr>
          <p:cNvPr id="7" name="Freeform 7"/>
          <p:cNvSpPr/>
          <p:nvPr/>
        </p:nvSpPr>
        <p:spPr>
          <a:xfrm rot="-10800000">
            <a:off x="14048468" y="0"/>
            <a:ext cx="4239532" cy="1765962"/>
          </a:xfrm>
          <a:custGeom>
            <a:avLst/>
            <a:gdLst/>
            <a:ahLst/>
            <a:cxnLst/>
            <a:rect l="l" t="t" r="r" b="b"/>
            <a:pathLst>
              <a:path w="4239532" h="1765962">
                <a:moveTo>
                  <a:pt x="0" y="0"/>
                </a:moveTo>
                <a:lnTo>
                  <a:pt x="4239532" y="0"/>
                </a:lnTo>
                <a:lnTo>
                  <a:pt x="4239532" y="1765962"/>
                </a:lnTo>
                <a:lnTo>
                  <a:pt x="0" y="1765962"/>
                </a:lnTo>
                <a:lnTo>
                  <a:pt x="0" y="0"/>
                </a:lnTo>
                <a:close/>
              </a:path>
            </a:pathLst>
          </a:custGeom>
          <a:blipFill>
            <a:blip r:embed="rId4"/>
            <a:stretch>
              <a:fillRect l="-10736" b="-62165"/>
            </a:stretch>
          </a:blipFill>
        </p:spPr>
        <p:txBody>
          <a:bodyPr/>
          <a:lstStyle/>
          <a:p>
            <a:endParaRPr lang="en-GB"/>
          </a:p>
        </p:txBody>
      </p:sp>
      <p:sp>
        <p:nvSpPr>
          <p:cNvPr id="8" name="Freeform 8"/>
          <p:cNvSpPr/>
          <p:nvPr/>
        </p:nvSpPr>
        <p:spPr>
          <a:xfrm>
            <a:off x="16269771" y="805915"/>
            <a:ext cx="2018229" cy="3132781"/>
          </a:xfrm>
          <a:custGeom>
            <a:avLst/>
            <a:gdLst/>
            <a:ahLst/>
            <a:cxnLst/>
            <a:rect l="l" t="t" r="r" b="b"/>
            <a:pathLst>
              <a:path w="2018229" h="3132781">
                <a:moveTo>
                  <a:pt x="0" y="0"/>
                </a:moveTo>
                <a:lnTo>
                  <a:pt x="2018229" y="0"/>
                </a:lnTo>
                <a:lnTo>
                  <a:pt x="2018229" y="3132781"/>
                </a:lnTo>
                <a:lnTo>
                  <a:pt x="0" y="3132781"/>
                </a:lnTo>
                <a:lnTo>
                  <a:pt x="0" y="0"/>
                </a:lnTo>
                <a:close/>
              </a:path>
            </a:pathLst>
          </a:custGeom>
          <a:blipFill>
            <a:blip r:embed="rId5"/>
            <a:stretch>
              <a:fillRect r="-35821"/>
            </a:stretch>
          </a:blipFill>
        </p:spPr>
        <p:txBody>
          <a:bodyPr/>
          <a:lstStyle/>
          <a:p>
            <a:endParaRPr lang="en-GB"/>
          </a:p>
        </p:txBody>
      </p:sp>
      <p:sp>
        <p:nvSpPr>
          <p:cNvPr id="9" name="Freeform 9"/>
          <p:cNvSpPr/>
          <p:nvPr/>
        </p:nvSpPr>
        <p:spPr>
          <a:xfrm>
            <a:off x="16088469" y="805915"/>
            <a:ext cx="1141510" cy="1157425"/>
          </a:xfrm>
          <a:custGeom>
            <a:avLst/>
            <a:gdLst/>
            <a:ahLst/>
            <a:cxnLst/>
            <a:rect l="l" t="t" r="r" b="b"/>
            <a:pathLst>
              <a:path w="1141510" h="1157425">
                <a:moveTo>
                  <a:pt x="0" y="0"/>
                </a:moveTo>
                <a:lnTo>
                  <a:pt x="1141510" y="0"/>
                </a:lnTo>
                <a:lnTo>
                  <a:pt x="1141510" y="1157424"/>
                </a:lnTo>
                <a:lnTo>
                  <a:pt x="0" y="1157424"/>
                </a:lnTo>
                <a:lnTo>
                  <a:pt x="0" y="0"/>
                </a:lnTo>
                <a:close/>
              </a:path>
            </a:pathLst>
          </a:custGeom>
          <a:blipFill>
            <a:blip r:embed="rId6"/>
            <a:stretch>
              <a:fillRect/>
            </a:stretch>
          </a:blipFill>
        </p:spPr>
        <p:txBody>
          <a:bodyPr/>
          <a:lstStyle/>
          <a:p>
            <a:endParaRPr lang="en-GB"/>
          </a:p>
        </p:txBody>
      </p:sp>
      <p:sp>
        <p:nvSpPr>
          <p:cNvPr id="10" name="Freeform 10"/>
          <p:cNvSpPr/>
          <p:nvPr/>
        </p:nvSpPr>
        <p:spPr>
          <a:xfrm flipH="1">
            <a:off x="1471623" y="0"/>
            <a:ext cx="4471522" cy="1688896"/>
          </a:xfrm>
          <a:custGeom>
            <a:avLst/>
            <a:gdLst/>
            <a:ahLst/>
            <a:cxnLst/>
            <a:rect l="l" t="t" r="r" b="b"/>
            <a:pathLst>
              <a:path w="4471522" h="1688896">
                <a:moveTo>
                  <a:pt x="4471522" y="0"/>
                </a:moveTo>
                <a:lnTo>
                  <a:pt x="0" y="0"/>
                </a:lnTo>
                <a:lnTo>
                  <a:pt x="0" y="1688896"/>
                </a:lnTo>
                <a:lnTo>
                  <a:pt x="4471522" y="1688896"/>
                </a:lnTo>
                <a:lnTo>
                  <a:pt x="4471522" y="0"/>
                </a:lnTo>
                <a:close/>
              </a:path>
            </a:pathLst>
          </a:custGeom>
          <a:blipFill>
            <a:blip r:embed="rId7">
              <a:alphaModFix amt="71000"/>
            </a:blip>
            <a:stretch>
              <a:fillRect t="-88641"/>
            </a:stretch>
          </a:blipFill>
        </p:spPr>
        <p:txBody>
          <a:bodyPr/>
          <a:lstStyle/>
          <a:p>
            <a:endParaRPr lang="en-GB"/>
          </a:p>
        </p:txBody>
      </p:sp>
      <p:sp>
        <p:nvSpPr>
          <p:cNvPr id="11" name="Freeform 11"/>
          <p:cNvSpPr/>
          <p:nvPr/>
        </p:nvSpPr>
        <p:spPr>
          <a:xfrm flipH="1">
            <a:off x="0" y="-53012"/>
            <a:ext cx="2943246" cy="3938696"/>
          </a:xfrm>
          <a:custGeom>
            <a:avLst/>
            <a:gdLst/>
            <a:ahLst/>
            <a:cxnLst/>
            <a:rect l="l" t="t" r="r" b="b"/>
            <a:pathLst>
              <a:path w="2943246" h="3938696">
                <a:moveTo>
                  <a:pt x="2943246" y="0"/>
                </a:moveTo>
                <a:lnTo>
                  <a:pt x="0" y="0"/>
                </a:lnTo>
                <a:lnTo>
                  <a:pt x="0" y="3938696"/>
                </a:lnTo>
                <a:lnTo>
                  <a:pt x="2943246" y="3938696"/>
                </a:lnTo>
                <a:lnTo>
                  <a:pt x="2943246" y="0"/>
                </a:lnTo>
                <a:close/>
              </a:path>
            </a:pathLst>
          </a:custGeom>
          <a:blipFill>
            <a:blip r:embed="rId8"/>
            <a:stretch>
              <a:fillRect t="-9818" r="-56758"/>
            </a:stretch>
          </a:blipFill>
        </p:spPr>
        <p:txBody>
          <a:bodyPr/>
          <a:lstStyle/>
          <a:p>
            <a:endParaRPr lang="en-GB"/>
          </a:p>
        </p:txBody>
      </p:sp>
      <p:sp>
        <p:nvSpPr>
          <p:cNvPr id="12" name="Freeform 12"/>
          <p:cNvSpPr/>
          <p:nvPr/>
        </p:nvSpPr>
        <p:spPr>
          <a:xfrm>
            <a:off x="1471623" y="667103"/>
            <a:ext cx="1726024" cy="2498467"/>
          </a:xfrm>
          <a:custGeom>
            <a:avLst/>
            <a:gdLst/>
            <a:ahLst/>
            <a:cxnLst/>
            <a:rect l="l" t="t" r="r" b="b"/>
            <a:pathLst>
              <a:path w="1726024" h="2498467">
                <a:moveTo>
                  <a:pt x="0" y="0"/>
                </a:moveTo>
                <a:lnTo>
                  <a:pt x="1726024" y="0"/>
                </a:lnTo>
                <a:lnTo>
                  <a:pt x="1726024" y="2498467"/>
                </a:lnTo>
                <a:lnTo>
                  <a:pt x="0" y="2498467"/>
                </a:lnTo>
                <a:lnTo>
                  <a:pt x="0" y="0"/>
                </a:lnTo>
                <a:close/>
              </a:path>
            </a:pathLst>
          </a:custGeom>
          <a:blipFill>
            <a:blip r:embed="rId9"/>
            <a:stretch>
              <a:fillRect/>
            </a:stretch>
          </a:blipFill>
        </p:spPr>
        <p:txBody>
          <a:bodyPr/>
          <a:lstStyle/>
          <a:p>
            <a:endParaRPr lang="en-GB"/>
          </a:p>
        </p:txBody>
      </p:sp>
      <p:sp>
        <p:nvSpPr>
          <p:cNvPr id="13" name="Freeform 13"/>
          <p:cNvSpPr/>
          <p:nvPr/>
        </p:nvSpPr>
        <p:spPr>
          <a:xfrm rot="16200000">
            <a:off x="11821615" y="2404777"/>
            <a:ext cx="5813564" cy="6958172"/>
          </a:xfrm>
          <a:custGeom>
            <a:avLst/>
            <a:gdLst/>
            <a:ahLst/>
            <a:cxnLst/>
            <a:rect l="l" t="t" r="r" b="b"/>
            <a:pathLst>
              <a:path w="4470511" h="5038486">
                <a:moveTo>
                  <a:pt x="0" y="0"/>
                </a:moveTo>
                <a:lnTo>
                  <a:pt x="4470511" y="0"/>
                </a:lnTo>
                <a:lnTo>
                  <a:pt x="4470511" y="5038486"/>
                </a:lnTo>
                <a:lnTo>
                  <a:pt x="0" y="503848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4" name="TextBox 17">
            <a:extLst>
              <a:ext uri="{FF2B5EF4-FFF2-40B4-BE49-F238E27FC236}">
                <a16:creationId xmlns:a16="http://schemas.microsoft.com/office/drawing/2014/main" id="{0BACD009-09F6-2BE3-DAF4-FF10100B95F7}"/>
              </a:ext>
            </a:extLst>
          </p:cNvPr>
          <p:cNvSpPr txBox="1"/>
          <p:nvPr/>
        </p:nvSpPr>
        <p:spPr>
          <a:xfrm>
            <a:off x="12829055" y="3508543"/>
            <a:ext cx="4014897" cy="750205"/>
          </a:xfrm>
          <a:prstGeom prst="rect">
            <a:avLst/>
          </a:prstGeom>
        </p:spPr>
        <p:txBody>
          <a:bodyPr wrap="square" lIns="0" tIns="0" rIns="0" bIns="0" rtlCol="0" anchor="t">
            <a:spAutoFit/>
          </a:bodyPr>
          <a:lstStyle/>
          <a:p>
            <a:pPr algn="ctr">
              <a:lnSpc>
                <a:spcPts val="5364"/>
              </a:lnSpc>
            </a:pPr>
            <a:r>
              <a:rPr lang="en-US" sz="6000" spc="291" dirty="0">
                <a:solidFill>
                  <a:srgbClr val="202F5A"/>
                </a:solidFill>
                <a:latin typeface="One Little Font Full Bold"/>
              </a:rPr>
              <a:t>Class 4</a:t>
            </a:r>
          </a:p>
        </p:txBody>
      </p:sp>
      <p:sp>
        <p:nvSpPr>
          <p:cNvPr id="16" name="Freeform 4">
            <a:extLst>
              <a:ext uri="{FF2B5EF4-FFF2-40B4-BE49-F238E27FC236}">
                <a16:creationId xmlns:a16="http://schemas.microsoft.com/office/drawing/2014/main" id="{F95FA086-4779-4A6C-800A-908A15655555}"/>
              </a:ext>
            </a:extLst>
          </p:cNvPr>
          <p:cNvSpPr/>
          <p:nvPr/>
        </p:nvSpPr>
        <p:spPr>
          <a:xfrm>
            <a:off x="5503015" y="2377133"/>
            <a:ext cx="7143362" cy="6882965"/>
          </a:xfrm>
          <a:custGeom>
            <a:avLst/>
            <a:gdLst/>
            <a:ahLst/>
            <a:cxnLst/>
            <a:rect l="l" t="t" r="r" b="b"/>
            <a:pathLst>
              <a:path w="5180137" h="5292605">
                <a:moveTo>
                  <a:pt x="0" y="0"/>
                </a:moveTo>
                <a:lnTo>
                  <a:pt x="5180137" y="0"/>
                </a:lnTo>
                <a:lnTo>
                  <a:pt x="5180137" y="5292605"/>
                </a:lnTo>
                <a:lnTo>
                  <a:pt x="0" y="5292605"/>
                </a:lnTo>
                <a:lnTo>
                  <a:pt x="0" y="0"/>
                </a:lnTo>
                <a:close/>
              </a:path>
            </a:pathLst>
          </a:custGeom>
          <a:blipFill>
            <a:blip r:embed="rId10">
              <a:alphaModFix amt="49000"/>
            </a:blip>
            <a:stretch>
              <a:fillRect/>
            </a:stretch>
          </a:blipFill>
        </p:spPr>
        <p:txBody>
          <a:bodyPr/>
          <a:lstStyle/>
          <a:p>
            <a:endParaRPr lang="en-GB"/>
          </a:p>
        </p:txBody>
      </p:sp>
      <p:sp>
        <p:nvSpPr>
          <p:cNvPr id="18" name="TextBox 17">
            <a:extLst>
              <a:ext uri="{FF2B5EF4-FFF2-40B4-BE49-F238E27FC236}">
                <a16:creationId xmlns:a16="http://schemas.microsoft.com/office/drawing/2014/main" id="{A10F5161-83E2-7526-EC9D-FC6304EA80FE}"/>
              </a:ext>
            </a:extLst>
          </p:cNvPr>
          <p:cNvSpPr txBox="1"/>
          <p:nvPr/>
        </p:nvSpPr>
        <p:spPr>
          <a:xfrm>
            <a:off x="514672" y="3936167"/>
            <a:ext cx="5571453" cy="773289"/>
          </a:xfrm>
          <a:prstGeom prst="rect">
            <a:avLst/>
          </a:prstGeom>
        </p:spPr>
        <p:txBody>
          <a:bodyPr wrap="square" lIns="0" tIns="0" rIns="0" bIns="0" rtlCol="0" anchor="t">
            <a:spAutoFit/>
          </a:bodyPr>
          <a:lstStyle/>
          <a:p>
            <a:pPr algn="ctr">
              <a:lnSpc>
                <a:spcPts val="5364"/>
              </a:lnSpc>
            </a:pPr>
            <a:r>
              <a:rPr lang="en-US" sz="6000" spc="291" dirty="0">
                <a:solidFill>
                  <a:srgbClr val="202F5A"/>
                </a:solidFill>
                <a:latin typeface="One Little Font Full Bold"/>
              </a:rPr>
              <a:t>Class 3</a:t>
            </a:r>
          </a:p>
        </p:txBody>
      </p:sp>
      <p:sp>
        <p:nvSpPr>
          <p:cNvPr id="20" name="TextBox 19">
            <a:extLst>
              <a:ext uri="{FF2B5EF4-FFF2-40B4-BE49-F238E27FC236}">
                <a16:creationId xmlns:a16="http://schemas.microsoft.com/office/drawing/2014/main" id="{863981A2-5243-6E5E-40DF-F9D9A83BD32E}"/>
              </a:ext>
            </a:extLst>
          </p:cNvPr>
          <p:cNvSpPr txBox="1"/>
          <p:nvPr/>
        </p:nvSpPr>
        <p:spPr>
          <a:xfrm>
            <a:off x="514672" y="5883863"/>
            <a:ext cx="5459252" cy="923330"/>
          </a:xfrm>
          <a:prstGeom prst="rect">
            <a:avLst/>
          </a:prstGeom>
          <a:noFill/>
        </p:spPr>
        <p:txBody>
          <a:bodyPr wrap="square" lIns="91440" tIns="45720" rIns="91440" bIns="45720" rtlCol="0" anchor="t">
            <a:spAutoFit/>
          </a:bodyPr>
          <a:lstStyle/>
          <a:p>
            <a:pPr algn="ctr"/>
            <a:r>
              <a:rPr lang="en-GB" sz="5400" dirty="0">
                <a:latin typeface="Modern Love Grunge"/>
              </a:rPr>
              <a:t>Miss Sidwell</a:t>
            </a:r>
            <a:endParaRPr lang="en-GB" sz="5400" dirty="0">
              <a:latin typeface="Modern Love Grunge"/>
              <a:cs typeface="Calibri"/>
            </a:endParaRPr>
          </a:p>
        </p:txBody>
      </p:sp>
      <p:sp>
        <p:nvSpPr>
          <p:cNvPr id="28" name="TextBox 27">
            <a:extLst>
              <a:ext uri="{FF2B5EF4-FFF2-40B4-BE49-F238E27FC236}">
                <a16:creationId xmlns:a16="http://schemas.microsoft.com/office/drawing/2014/main" id="{84E8B0F5-25FF-455B-A211-A4FD30D3E4F2}"/>
              </a:ext>
            </a:extLst>
          </p:cNvPr>
          <p:cNvSpPr txBox="1"/>
          <p:nvPr/>
        </p:nvSpPr>
        <p:spPr>
          <a:xfrm>
            <a:off x="12461188" y="5742979"/>
            <a:ext cx="5459252" cy="923330"/>
          </a:xfrm>
          <a:prstGeom prst="rect">
            <a:avLst/>
          </a:prstGeom>
          <a:noFill/>
        </p:spPr>
        <p:txBody>
          <a:bodyPr wrap="square" lIns="91440" tIns="45720" rIns="91440" bIns="45720" rtlCol="0" anchor="t">
            <a:spAutoFit/>
          </a:bodyPr>
          <a:lstStyle/>
          <a:p>
            <a:pPr algn="ctr"/>
            <a:r>
              <a:rPr lang="en-GB" sz="5400" dirty="0">
                <a:latin typeface="Modern Love Grunge"/>
              </a:rPr>
              <a:t>Miss Groom</a:t>
            </a:r>
            <a:endParaRPr lang="en-GB" sz="5400" dirty="0">
              <a:latin typeface="Modern Love Grunge"/>
              <a:cs typeface="Calibri"/>
            </a:endParaRPr>
          </a:p>
        </p:txBody>
      </p:sp>
      <p:sp>
        <p:nvSpPr>
          <p:cNvPr id="29" name="TextBox 28">
            <a:extLst>
              <a:ext uri="{FF2B5EF4-FFF2-40B4-BE49-F238E27FC236}">
                <a16:creationId xmlns:a16="http://schemas.microsoft.com/office/drawing/2014/main" id="{E2C78064-D256-4448-A04B-827172F7B6F7}"/>
              </a:ext>
            </a:extLst>
          </p:cNvPr>
          <p:cNvSpPr txBox="1"/>
          <p:nvPr/>
        </p:nvSpPr>
        <p:spPr>
          <a:xfrm>
            <a:off x="6199348" y="7309581"/>
            <a:ext cx="5459252" cy="3416320"/>
          </a:xfrm>
          <a:prstGeom prst="rect">
            <a:avLst/>
          </a:prstGeom>
          <a:noFill/>
        </p:spPr>
        <p:txBody>
          <a:bodyPr wrap="square" lIns="91440" tIns="45720" rIns="91440" bIns="45720" rtlCol="0" anchor="t">
            <a:spAutoFit/>
          </a:bodyPr>
          <a:lstStyle/>
          <a:p>
            <a:pPr algn="ctr"/>
            <a:r>
              <a:rPr lang="en-GB" sz="5400" dirty="0">
                <a:latin typeface="Modern Love Grunge"/>
              </a:rPr>
              <a:t>Mrs Begum</a:t>
            </a:r>
          </a:p>
          <a:p>
            <a:pPr algn="ctr"/>
            <a:r>
              <a:rPr lang="en-GB" sz="5400" dirty="0">
                <a:latin typeface="Modern Love Grunge"/>
                <a:cs typeface="Calibri"/>
              </a:rPr>
              <a:t>Mrs O’Rourke</a:t>
            </a:r>
          </a:p>
          <a:p>
            <a:pPr algn="ctr"/>
            <a:r>
              <a:rPr lang="en-GB" sz="5400" dirty="0">
                <a:latin typeface="Modern Love Grunge"/>
                <a:cs typeface="Calibri"/>
              </a:rPr>
              <a:t>Mrs Davis</a:t>
            </a:r>
          </a:p>
          <a:p>
            <a:pPr algn="ctr"/>
            <a:endParaRPr lang="en-GB" sz="5400" dirty="0">
              <a:latin typeface="Modern Love Grunge"/>
              <a:cs typeface="Calibri"/>
            </a:endParaRPr>
          </a:p>
        </p:txBody>
      </p:sp>
      <p:sp>
        <p:nvSpPr>
          <p:cNvPr id="3" name="TextBox 2">
            <a:extLst>
              <a:ext uri="{FF2B5EF4-FFF2-40B4-BE49-F238E27FC236}">
                <a16:creationId xmlns:a16="http://schemas.microsoft.com/office/drawing/2014/main" id="{69D1256D-E127-ADDA-5322-44F3B3D95F70}"/>
              </a:ext>
            </a:extLst>
          </p:cNvPr>
          <p:cNvSpPr txBox="1"/>
          <p:nvPr/>
        </p:nvSpPr>
        <p:spPr>
          <a:xfrm>
            <a:off x="6958173" y="2383550"/>
            <a:ext cx="461215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dirty="0">
                <a:solidFill>
                  <a:srgbClr val="202F5A"/>
                </a:solidFill>
                <a:latin typeface="One Little Font Full Bold"/>
              </a:rPr>
              <a:t>Teaching Assistants </a:t>
            </a:r>
          </a:p>
        </p:txBody>
      </p:sp>
      <p:pic>
        <p:nvPicPr>
          <p:cNvPr id="15" name="Picture 14">
            <a:extLst>
              <a:ext uri="{FF2B5EF4-FFF2-40B4-BE49-F238E27FC236}">
                <a16:creationId xmlns:a16="http://schemas.microsoft.com/office/drawing/2014/main" id="{33802B76-7085-570B-700D-5461F388CE94}"/>
              </a:ext>
            </a:extLst>
          </p:cNvPr>
          <p:cNvPicPr>
            <a:picLocks noChangeAspect="1"/>
          </p:cNvPicPr>
          <p:nvPr/>
        </p:nvPicPr>
        <p:blipFill>
          <a:blip r:embed="rId11"/>
          <a:stretch>
            <a:fillRect/>
          </a:stretch>
        </p:blipFill>
        <p:spPr>
          <a:xfrm>
            <a:off x="6011431" y="4299626"/>
            <a:ext cx="6806170" cy="276822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326971" y="-59802"/>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dirty="0"/>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6" name="Freeform 6"/>
          <p:cNvSpPr/>
          <p:nvPr/>
        </p:nvSpPr>
        <p:spPr>
          <a:xfrm>
            <a:off x="-246108" y="-59802"/>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5"/>
            <a:stretch>
              <a:fillRect/>
            </a:stretch>
          </a:blipFill>
        </p:spPr>
        <p:txBody>
          <a:bodyPr/>
          <a:lstStyle/>
          <a:p>
            <a:endParaRPr lang="en-GB"/>
          </a:p>
        </p:txBody>
      </p:sp>
      <p:sp>
        <p:nvSpPr>
          <p:cNvPr id="11" name="TextBox 5">
            <a:extLst>
              <a:ext uri="{FF2B5EF4-FFF2-40B4-BE49-F238E27FC236}">
                <a16:creationId xmlns:a16="http://schemas.microsoft.com/office/drawing/2014/main" id="{EE8433E4-F54A-99DE-8A5E-6F078A6F7177}"/>
              </a:ext>
            </a:extLst>
          </p:cNvPr>
          <p:cNvSpPr txBox="1"/>
          <p:nvPr/>
        </p:nvSpPr>
        <p:spPr>
          <a:xfrm>
            <a:off x="3556666" y="121871"/>
            <a:ext cx="11540609" cy="1410643"/>
          </a:xfrm>
          <a:prstGeom prst="rect">
            <a:avLst/>
          </a:prstGeom>
        </p:spPr>
        <p:txBody>
          <a:bodyPr lIns="0" tIns="0" rIns="0" bIns="0" rtlCol="0" anchor="t">
            <a:spAutoFit/>
          </a:bodyPr>
          <a:lstStyle/>
          <a:p>
            <a:pPr algn="ctr">
              <a:lnSpc>
                <a:spcPts val="11024"/>
              </a:lnSpc>
            </a:pPr>
            <a:r>
              <a:rPr lang="en-US" sz="8800" dirty="0">
                <a:solidFill>
                  <a:srgbClr val="202F5A"/>
                </a:solidFill>
                <a:latin typeface="Modern Love Grunge"/>
              </a:rPr>
              <a:t>School Timings</a:t>
            </a:r>
          </a:p>
        </p:txBody>
      </p:sp>
      <p:sp>
        <p:nvSpPr>
          <p:cNvPr id="5" name="Freeform 5"/>
          <p:cNvSpPr/>
          <p:nvPr/>
        </p:nvSpPr>
        <p:spPr>
          <a:xfrm rot="16200000">
            <a:off x="384567" y="6257268"/>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6"/>
            <a:stretch>
              <a:fillRect l="-27618" t="-29453"/>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7"/>
            <a:stretch>
              <a:fillRect r="-33697" b="-17225"/>
            </a:stretch>
          </a:blipFill>
        </p:spPr>
        <p:txBody>
          <a:bodyPr/>
          <a:lstStyle/>
          <a:p>
            <a:endParaRPr lang="en-GB"/>
          </a:p>
        </p:txBody>
      </p:sp>
      <p:graphicFrame>
        <p:nvGraphicFramePr>
          <p:cNvPr id="7" name="Table 6">
            <a:extLst>
              <a:ext uri="{FF2B5EF4-FFF2-40B4-BE49-F238E27FC236}">
                <a16:creationId xmlns:a16="http://schemas.microsoft.com/office/drawing/2014/main" id="{B3FB5542-B9C1-6D67-2592-09ED5E507D36}"/>
              </a:ext>
            </a:extLst>
          </p:cNvPr>
          <p:cNvGraphicFramePr>
            <a:graphicFrameLocks noGrp="1"/>
          </p:cNvGraphicFramePr>
          <p:nvPr>
            <p:extLst>
              <p:ext uri="{D42A27DB-BD31-4B8C-83A1-F6EECF244321}">
                <p14:modId xmlns:p14="http://schemas.microsoft.com/office/powerpoint/2010/main" val="4283158930"/>
              </p:ext>
            </p:extLst>
          </p:nvPr>
        </p:nvGraphicFramePr>
        <p:xfrm>
          <a:off x="870155" y="1751683"/>
          <a:ext cx="16901651" cy="7865818"/>
        </p:xfrm>
        <a:graphic>
          <a:graphicData uri="http://schemas.openxmlformats.org/drawingml/2006/table">
            <a:tbl>
              <a:tblPr firstRow="1" bandRow="1">
                <a:tableStyleId>{5C22544A-7EE6-4342-B048-85BDC9FD1C3A}</a:tableStyleId>
              </a:tblPr>
              <a:tblGrid>
                <a:gridCol w="1215398">
                  <a:extLst>
                    <a:ext uri="{9D8B030D-6E8A-4147-A177-3AD203B41FA5}">
                      <a16:colId xmlns:a16="http://schemas.microsoft.com/office/drawing/2014/main" val="2095082244"/>
                    </a:ext>
                  </a:extLst>
                </a:gridCol>
                <a:gridCol w="7143664">
                  <a:extLst>
                    <a:ext uri="{9D8B030D-6E8A-4147-A177-3AD203B41FA5}">
                      <a16:colId xmlns:a16="http://schemas.microsoft.com/office/drawing/2014/main" val="382679949"/>
                    </a:ext>
                  </a:extLst>
                </a:gridCol>
                <a:gridCol w="503937">
                  <a:extLst>
                    <a:ext uri="{9D8B030D-6E8A-4147-A177-3AD203B41FA5}">
                      <a16:colId xmlns:a16="http://schemas.microsoft.com/office/drawing/2014/main" val="2909757327"/>
                    </a:ext>
                  </a:extLst>
                </a:gridCol>
                <a:gridCol w="1298017">
                  <a:extLst>
                    <a:ext uri="{9D8B030D-6E8A-4147-A177-3AD203B41FA5}">
                      <a16:colId xmlns:a16="http://schemas.microsoft.com/office/drawing/2014/main" val="1498236336"/>
                    </a:ext>
                  </a:extLst>
                </a:gridCol>
                <a:gridCol w="6740635">
                  <a:extLst>
                    <a:ext uri="{9D8B030D-6E8A-4147-A177-3AD203B41FA5}">
                      <a16:colId xmlns:a16="http://schemas.microsoft.com/office/drawing/2014/main" val="3529917891"/>
                    </a:ext>
                  </a:extLst>
                </a:gridCol>
              </a:tblGrid>
              <a:tr h="929646">
                <a:tc>
                  <a:txBody>
                    <a:bodyPr/>
                    <a:lstStyle/>
                    <a:p>
                      <a:pPr algn="ctr"/>
                      <a:r>
                        <a:rPr lang="en-GB" sz="2800" dirty="0"/>
                        <a:t>Time</a:t>
                      </a:r>
                    </a:p>
                  </a:txBody>
                  <a:tcPr/>
                </a:tc>
                <a:tc>
                  <a:txBody>
                    <a:bodyPr/>
                    <a:lstStyle/>
                    <a:p>
                      <a:pPr algn="ctr"/>
                      <a:r>
                        <a:rPr lang="en-GB" sz="2800" dirty="0"/>
                        <a:t>Westhill Road site</a:t>
                      </a:r>
                    </a:p>
                  </a:txBody>
                  <a:tcPr/>
                </a:tc>
                <a:tc rowSpan="5">
                  <a:txBody>
                    <a:bodyPr/>
                    <a:lstStyle/>
                    <a:p>
                      <a:pPr algn="ctr"/>
                      <a:endParaRPr lang="en-GB" sz="28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Time</a:t>
                      </a:r>
                    </a:p>
                  </a:txBody>
                  <a:tcPr/>
                </a:tc>
                <a:tc>
                  <a:txBody>
                    <a:bodyPr/>
                    <a:lstStyle/>
                    <a:p>
                      <a:pPr algn="ctr"/>
                      <a:r>
                        <a:rPr lang="en-GB" sz="2800" dirty="0"/>
                        <a:t>Scots Lane site </a:t>
                      </a:r>
                    </a:p>
                  </a:txBody>
                  <a:tcPr/>
                </a:tc>
                <a:extLst>
                  <a:ext uri="{0D108BD9-81ED-4DB2-BD59-A6C34878D82A}">
                    <a16:rowId xmlns:a16="http://schemas.microsoft.com/office/drawing/2014/main" val="1941439574"/>
                  </a:ext>
                </a:extLst>
              </a:tr>
              <a:tr h="1529418">
                <a:tc>
                  <a:txBody>
                    <a:bodyPr/>
                    <a:lstStyle/>
                    <a:p>
                      <a:r>
                        <a:rPr lang="en-GB" sz="2400" b="1" dirty="0"/>
                        <a:t>8:30am </a:t>
                      </a:r>
                    </a:p>
                  </a:txBody>
                  <a:tcPr/>
                </a:tc>
                <a:tc>
                  <a:txBody>
                    <a:bodyPr/>
                    <a:lstStyle/>
                    <a:p>
                      <a:r>
                        <a:rPr lang="en-GB" sz="2400" b="1" dirty="0">
                          <a:latin typeface="Dreaming Outloud Pro" panose="03050502040302030504" pitchFamily="66" charset="0"/>
                          <a:cs typeface="Dreaming Outloud Pro" panose="03050502040302030504" pitchFamily="66" charset="0"/>
                        </a:rPr>
                        <a:t>Gates open to playground </a:t>
                      </a:r>
                    </a:p>
                    <a:p>
                      <a:r>
                        <a:rPr lang="en-GB" sz="2400" dirty="0">
                          <a:latin typeface="Dreaming Outloud Pro" panose="03050502040302030504" pitchFamily="66" charset="0"/>
                          <a:cs typeface="Dreaming Outloud Pro" panose="03050502040302030504" pitchFamily="66" charset="0"/>
                        </a:rPr>
                        <a:t>(Adults must stay with their child until children enter school) </a:t>
                      </a:r>
                    </a:p>
                  </a:txBody>
                  <a:tcPr/>
                </a:tc>
                <a:tc vMerge="1">
                  <a:txBody>
                    <a:bodyPr/>
                    <a:lstStyle/>
                    <a:p>
                      <a:endParaRPr lang="en-GB" sz="2400" dirty="0"/>
                    </a:p>
                  </a:txBody>
                  <a:tcPr/>
                </a:tc>
                <a:tc>
                  <a:txBody>
                    <a:bodyPr/>
                    <a:lstStyle/>
                    <a:p>
                      <a:r>
                        <a:rPr lang="en-GB" sz="2400" b="1" dirty="0"/>
                        <a:t>8:30am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Dreaming Outloud Pro" panose="03050502040302030504" pitchFamily="66" charset="0"/>
                          <a:cs typeface="Dreaming Outloud Pro" panose="03050502040302030504" pitchFamily="66" charset="0"/>
                        </a:rPr>
                        <a:t>Gates open to playground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cs typeface="Dreaming Outloud Pro" panose="03050502040302030504" pitchFamily="66" charset="0"/>
                        </a:rPr>
                        <a:t>(Adults are not permitted on the playground  - CTK staff monitor the playground until children enter school) </a:t>
                      </a:r>
                    </a:p>
                  </a:txBody>
                  <a:tcPr/>
                </a:tc>
                <a:extLst>
                  <a:ext uri="{0D108BD9-81ED-4DB2-BD59-A6C34878D82A}">
                    <a16:rowId xmlns:a16="http://schemas.microsoft.com/office/drawing/2014/main" val="1656705447"/>
                  </a:ext>
                </a:extLst>
              </a:tr>
              <a:tr h="809692">
                <a:tc>
                  <a:txBody>
                    <a:bodyPr/>
                    <a:lstStyle/>
                    <a:p>
                      <a:r>
                        <a:rPr lang="en-GB" sz="2400" b="1" dirty="0"/>
                        <a:t>8:35am </a:t>
                      </a:r>
                    </a:p>
                  </a:txBody>
                  <a:tcPr/>
                </a:tc>
                <a:tc>
                  <a:txBody>
                    <a:bodyPr/>
                    <a:lstStyle/>
                    <a:p>
                      <a:r>
                        <a:rPr lang="en-GB" sz="2400" dirty="0">
                          <a:latin typeface="Dreaming Outloud Pro" panose="03050502040302030504" pitchFamily="66" charset="0"/>
                          <a:cs typeface="Dreaming Outloud Pro" panose="03050502040302030504" pitchFamily="66" charset="0"/>
                        </a:rPr>
                        <a:t>Doors open for children to enter school </a:t>
                      </a:r>
                    </a:p>
                  </a:txBody>
                  <a:tcPr/>
                </a:tc>
                <a:tc vMerge="1">
                  <a:txBody>
                    <a:bodyPr/>
                    <a:lstStyle/>
                    <a:p>
                      <a:endParaRPr lang="en-GB" sz="2400" dirty="0"/>
                    </a:p>
                  </a:txBody>
                  <a:tcPr/>
                </a:tc>
                <a:tc>
                  <a:txBody>
                    <a:bodyPr/>
                    <a:lstStyle/>
                    <a:p>
                      <a:r>
                        <a:rPr lang="en-GB" sz="2400" b="1" dirty="0"/>
                        <a:t>8:40am </a:t>
                      </a:r>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Doors open for children to enter school </a:t>
                      </a:r>
                    </a:p>
                  </a:txBody>
                  <a:tcPr/>
                </a:tc>
                <a:extLst>
                  <a:ext uri="{0D108BD9-81ED-4DB2-BD59-A6C34878D82A}">
                    <a16:rowId xmlns:a16="http://schemas.microsoft.com/office/drawing/2014/main" val="2895245963"/>
                  </a:ext>
                </a:extLst>
              </a:tr>
              <a:tr h="2249144">
                <a:tc>
                  <a:txBody>
                    <a:bodyPr/>
                    <a:lstStyle/>
                    <a:p>
                      <a:r>
                        <a:rPr lang="en-GB" sz="2400" b="1" dirty="0"/>
                        <a:t>8:45am </a:t>
                      </a:r>
                    </a:p>
                  </a:txBody>
                  <a:tcPr/>
                </a:tc>
                <a:tc>
                  <a:txBody>
                    <a:bodyPr/>
                    <a:lstStyle/>
                    <a:p>
                      <a:r>
                        <a:rPr lang="en-GB" sz="2400" b="1" dirty="0">
                          <a:latin typeface="Dreaming Outloud Pro" panose="03050502040302030504" pitchFamily="66" charset="0"/>
                          <a:cs typeface="Dreaming Outloud Pro" panose="03050502040302030504" pitchFamily="66" charset="0"/>
                        </a:rPr>
                        <a:t>Official start of school day </a:t>
                      </a:r>
                    </a:p>
                    <a:p>
                      <a:endParaRPr lang="en-GB" sz="2400" b="1" dirty="0">
                        <a:latin typeface="Dreaming Outloud Pro" panose="03050502040302030504" pitchFamily="66" charset="0"/>
                        <a:cs typeface="Dreaming Outloud Pro" panose="030505020403020305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ea typeface="Calibri" panose="020F0502020204030204" pitchFamily="34" charset="0"/>
                          <a:cs typeface="Dreaming Outloud Pro" panose="03050502040302030504" pitchFamily="66" charset="0"/>
                        </a:rPr>
                        <a:t>Any child who arrives on site after this time will receive a late mark in the register.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ea typeface="Calibri" panose="020F0502020204030204" pitchFamily="34" charset="0"/>
                          <a:cs typeface="Dreaming Outloud Pro" panose="03050502040302030504" pitchFamily="66" charset="0"/>
                        </a:rPr>
                        <a:t>The adult dropping the child to school needs to sign the child into school on the inventory system. </a:t>
                      </a: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Calibri" panose="020F0502020204030204" pitchFamily="34" charset="0"/>
                          <a:ea typeface="Calibri" panose="020F0502020204030204" pitchFamily="34" charset="0"/>
                          <a:cs typeface="Calibri" panose="020F0502020204030204" pitchFamily="34" charset="0"/>
                        </a:rPr>
                        <a:t>8:50am</a:t>
                      </a:r>
                    </a:p>
                  </a:txBody>
                  <a:tcPr/>
                </a:tc>
                <a:tc>
                  <a:txBody>
                    <a:bodyPr/>
                    <a:lstStyle/>
                    <a:p>
                      <a:r>
                        <a:rPr lang="en-GB" sz="2400" b="1" dirty="0">
                          <a:latin typeface="Dreaming Outloud Pro" panose="03050502040302030504" pitchFamily="66" charset="0"/>
                          <a:cs typeface="Dreaming Outloud Pro" panose="03050502040302030504" pitchFamily="66" charset="0"/>
                        </a:rPr>
                        <a:t>Official start of school day </a:t>
                      </a:r>
                    </a:p>
                    <a:p>
                      <a:endParaRPr lang="en-GB" sz="2400" b="1" dirty="0">
                        <a:latin typeface="Dreaming Outloud Pro" panose="03050502040302030504" pitchFamily="66" charset="0"/>
                        <a:cs typeface="Dreaming Outloud Pro" panose="030505020403020305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ea typeface="Calibri" panose="020F0502020204030204" pitchFamily="34" charset="0"/>
                          <a:cs typeface="Dreaming Outloud Pro" panose="03050502040302030504" pitchFamily="66" charset="0"/>
                        </a:rPr>
                        <a:t>Any child who arrives on site after this time will receive a late mark in the register.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ea typeface="Calibri" panose="020F0502020204030204" pitchFamily="34" charset="0"/>
                          <a:cs typeface="Dreaming Outloud Pro" panose="03050502040302030504" pitchFamily="66" charset="0"/>
                        </a:rPr>
                        <a:t>The adult dropping the child to school needs to sign the child into school on the inventory system. </a:t>
                      </a:r>
                    </a:p>
                    <a:p>
                      <a:endParaRPr lang="en-GB" sz="2400" dirty="0">
                        <a:latin typeface="Dreaming Outloud Pro" panose="03050502040302030504" pitchFamily="66" charset="0"/>
                        <a:cs typeface="Dreaming Outloud Pro" panose="03050502040302030504" pitchFamily="66" charset="0"/>
                      </a:endParaRPr>
                    </a:p>
                  </a:txBody>
                  <a:tcPr/>
                </a:tc>
                <a:extLst>
                  <a:ext uri="{0D108BD9-81ED-4DB2-BD59-A6C34878D82A}">
                    <a16:rowId xmlns:a16="http://schemas.microsoft.com/office/drawing/2014/main" val="4210544818"/>
                  </a:ext>
                </a:extLst>
              </a:tr>
              <a:tr h="1169555">
                <a:tc>
                  <a:txBody>
                    <a:bodyPr/>
                    <a:lstStyle/>
                    <a:p>
                      <a:r>
                        <a:rPr lang="en-GB" sz="2400" b="1" dirty="0"/>
                        <a:t>3:15pm </a:t>
                      </a:r>
                    </a:p>
                  </a:txBody>
                  <a:tcPr/>
                </a:tc>
                <a:tc>
                  <a:txBody>
                    <a:bodyPr/>
                    <a:lstStyle/>
                    <a:p>
                      <a:r>
                        <a:rPr lang="en-GB" sz="2400" b="1" dirty="0">
                          <a:latin typeface="Dreaming Outloud Pro" panose="03050502040302030504" pitchFamily="66" charset="0"/>
                          <a:cs typeface="Dreaming Outloud Pro" panose="03050502040302030504" pitchFamily="66" charset="0"/>
                        </a:rPr>
                        <a:t>End of school day. </a:t>
                      </a:r>
                    </a:p>
                    <a:p>
                      <a:r>
                        <a:rPr lang="en-GB" sz="2400" dirty="0">
                          <a:latin typeface="Dreaming Outloud Pro" panose="03050502040302030504" pitchFamily="66" charset="0"/>
                          <a:cs typeface="Dreaming Outloud Pro" panose="03050502040302030504" pitchFamily="66" charset="0"/>
                        </a:rPr>
                        <a:t>Adult to collect child from the playground / class group door. </a:t>
                      </a:r>
                    </a:p>
                  </a:txBody>
                  <a:tcPr/>
                </a:tc>
                <a:tc vMerge="1">
                  <a:txBody>
                    <a:bodyPr/>
                    <a:lstStyle/>
                    <a:p>
                      <a:endParaRPr lang="en-GB" sz="2400" dirty="0"/>
                    </a:p>
                  </a:txBody>
                  <a:tcPr/>
                </a:tc>
                <a:tc>
                  <a:txBody>
                    <a:bodyPr/>
                    <a:lstStyle/>
                    <a:p>
                      <a:r>
                        <a:rPr lang="en-GB" sz="2400" b="1" dirty="0"/>
                        <a:t>3:30pm</a:t>
                      </a:r>
                    </a:p>
                  </a:txBody>
                  <a:tcPr/>
                </a:tc>
                <a:tc>
                  <a:txBody>
                    <a:bodyPr/>
                    <a:lstStyle/>
                    <a:p>
                      <a:r>
                        <a:rPr lang="en-GB" sz="2400" b="1" dirty="0">
                          <a:latin typeface="Dreaming Outloud Pro" panose="03050502040302030504" pitchFamily="66" charset="0"/>
                          <a:cs typeface="Dreaming Outloud Pro" panose="03050502040302030504" pitchFamily="66" charset="0"/>
                        </a:rPr>
                        <a:t>End of school day. </a:t>
                      </a:r>
                    </a:p>
                    <a:p>
                      <a:r>
                        <a:rPr lang="en-GB" sz="2400" dirty="0">
                          <a:latin typeface="Dreaming Outloud Pro" panose="03050502040302030504" pitchFamily="66" charset="0"/>
                          <a:cs typeface="Dreaming Outloud Pro" panose="03050502040302030504" pitchFamily="66" charset="0"/>
                        </a:rPr>
                        <a:t>Adult to collect child from the playground or if school has received permission, a child can leave school site unaccompanied  by an adult . </a:t>
                      </a:r>
                    </a:p>
                    <a:p>
                      <a:endParaRPr lang="en-GB" sz="2400" dirty="0">
                        <a:latin typeface="Dreaming Outloud Pro" panose="03050502040302030504" pitchFamily="66" charset="0"/>
                        <a:cs typeface="Dreaming Outloud Pro" panose="03050502040302030504" pitchFamily="66" charset="0"/>
                      </a:endParaRPr>
                    </a:p>
                  </a:txBody>
                  <a:tcPr/>
                </a:tc>
                <a:extLst>
                  <a:ext uri="{0D108BD9-81ED-4DB2-BD59-A6C34878D82A}">
                    <a16:rowId xmlns:a16="http://schemas.microsoft.com/office/drawing/2014/main" val="3849294757"/>
                  </a:ext>
                </a:extLst>
              </a:tr>
            </a:tbl>
          </a:graphicData>
        </a:graphic>
      </p:graphicFrame>
    </p:spTree>
    <p:extLst>
      <p:ext uri="{BB962C8B-B14F-4D97-AF65-F5344CB8AC3E}">
        <p14:creationId xmlns:p14="http://schemas.microsoft.com/office/powerpoint/2010/main" val="3622653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7" name="Freeform 7"/>
          <p:cNvSpPr/>
          <p:nvPr/>
        </p:nvSpPr>
        <p:spPr>
          <a:xfrm rot="11171113">
            <a:off x="412635" y="199311"/>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8" name="TextBox 8"/>
          <p:cNvSpPr txBox="1"/>
          <p:nvPr/>
        </p:nvSpPr>
        <p:spPr>
          <a:xfrm>
            <a:off x="2401662" y="545785"/>
            <a:ext cx="13757149" cy="1458091"/>
          </a:xfrm>
          <a:prstGeom prst="rect">
            <a:avLst/>
          </a:prstGeom>
        </p:spPr>
        <p:txBody>
          <a:bodyPr wrap="square" lIns="0" tIns="0" rIns="0" bIns="0" rtlCol="0" anchor="t">
            <a:spAutoFit/>
          </a:bodyPr>
          <a:lstStyle/>
          <a:p>
            <a:pPr algn="ctr">
              <a:lnSpc>
                <a:spcPts val="11024"/>
              </a:lnSpc>
            </a:pPr>
            <a:r>
              <a:rPr lang="en-US" sz="10400" dirty="0">
                <a:solidFill>
                  <a:srgbClr val="202F5A"/>
                </a:solidFill>
                <a:latin typeface="Modern Love Grunge"/>
              </a:rPr>
              <a:t>Our School Rules</a:t>
            </a:r>
            <a:endParaRPr lang="en-US" dirty="0"/>
          </a:p>
        </p:txBody>
      </p:sp>
      <p:pic>
        <p:nvPicPr>
          <p:cNvPr id="9" name="Picture 8">
            <a:extLst>
              <a:ext uri="{FF2B5EF4-FFF2-40B4-BE49-F238E27FC236}">
                <a16:creationId xmlns:a16="http://schemas.microsoft.com/office/drawing/2014/main" id="{041AC83D-EDB7-4AE2-A98D-B7243E5E9DC4}"/>
              </a:ext>
            </a:extLst>
          </p:cNvPr>
          <p:cNvPicPr>
            <a:picLocks noChangeAspect="1"/>
          </p:cNvPicPr>
          <p:nvPr/>
        </p:nvPicPr>
        <p:blipFill>
          <a:blip r:embed="rId4"/>
          <a:stretch>
            <a:fillRect/>
          </a:stretch>
        </p:blipFill>
        <p:spPr>
          <a:xfrm>
            <a:off x="2475744" y="1856516"/>
            <a:ext cx="13173075" cy="7545437"/>
          </a:xfrm>
          <a:prstGeom prst="rect">
            <a:avLst/>
          </a:prstGeom>
        </p:spPr>
      </p:pic>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6" name="Freeform 6"/>
          <p:cNvSpPr/>
          <p:nvPr/>
        </p:nvSpPr>
        <p:spPr>
          <a:xfrm>
            <a:off x="1038498" y="6641834"/>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6"/>
            <a:stretch>
              <a:fillRect/>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7"/>
            <a:stretch>
              <a:fillRect r="-33697" b="-17225"/>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8"/>
            <a:stretch>
              <a:fillRect l="-25464" t="-17940"/>
            </a:stretch>
          </a:blipFill>
        </p:spPr>
        <p:txBody>
          <a:bodyPr/>
          <a:lstStyle/>
          <a:p>
            <a:endParaRPr lang="en-GB"/>
          </a:p>
        </p:txBody>
      </p:sp>
    </p:spTree>
    <p:extLst>
      <p:ext uri="{BB962C8B-B14F-4D97-AF65-F5344CB8AC3E}">
        <p14:creationId xmlns:p14="http://schemas.microsoft.com/office/powerpoint/2010/main" val="456114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3"/>
            <a:stretch>
              <a:fillRect l="-25464" t="-17940"/>
            </a:stretch>
          </a:blipFill>
        </p:spPr>
        <p:txBody>
          <a:bodyPr/>
          <a:lstStyle/>
          <a:p>
            <a:endParaRPr lang="en-GB"/>
          </a:p>
        </p:txBody>
      </p:sp>
      <p:sp>
        <p:nvSpPr>
          <p:cNvPr id="6" name="Freeform 6"/>
          <p:cNvSpPr/>
          <p:nvPr/>
        </p:nvSpPr>
        <p:spPr>
          <a:xfrm>
            <a:off x="1090987" y="6539406"/>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4"/>
            <a:stretch>
              <a:fillRect/>
            </a:stretch>
          </a:blipFill>
        </p:spPr>
        <p:txBody>
          <a:bodyPr/>
          <a:lstStyle/>
          <a:p>
            <a:endParaRPr lang="en-GB"/>
          </a:p>
        </p:txBody>
      </p:sp>
      <p:sp>
        <p:nvSpPr>
          <p:cNvPr id="7" name="Freeform 7"/>
          <p:cNvSpPr/>
          <p:nvPr/>
        </p:nvSpPr>
        <p:spPr>
          <a:xfrm rot="-6501107">
            <a:off x="-384728" y="-22369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TextBox 5">
            <a:extLst>
              <a:ext uri="{FF2B5EF4-FFF2-40B4-BE49-F238E27FC236}">
                <a16:creationId xmlns:a16="http://schemas.microsoft.com/office/drawing/2014/main" id="{EE8433E4-F54A-99DE-8A5E-6F078A6F7177}"/>
              </a:ext>
            </a:extLst>
          </p:cNvPr>
          <p:cNvSpPr txBox="1"/>
          <p:nvPr/>
        </p:nvSpPr>
        <p:spPr>
          <a:xfrm>
            <a:off x="3509932" y="442556"/>
            <a:ext cx="11540609" cy="1410643"/>
          </a:xfrm>
          <a:prstGeom prst="rect">
            <a:avLst/>
          </a:prstGeom>
        </p:spPr>
        <p:txBody>
          <a:bodyPr lIns="0" tIns="0" rIns="0" bIns="0" rtlCol="0" anchor="t">
            <a:spAutoFit/>
          </a:bodyPr>
          <a:lstStyle/>
          <a:p>
            <a:pPr algn="ctr">
              <a:lnSpc>
                <a:spcPts val="11024"/>
              </a:lnSpc>
            </a:pPr>
            <a:r>
              <a:rPr lang="en-US" sz="8800" dirty="0">
                <a:solidFill>
                  <a:srgbClr val="202F5A"/>
                </a:solidFill>
                <a:latin typeface="Modern Love Grunge"/>
              </a:rPr>
              <a:t>Class Timetable</a:t>
            </a:r>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6"/>
            <a:stretch>
              <a:fillRect l="-27618" t="-29453"/>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7"/>
            <a:stretch>
              <a:fillRect r="-33697" b="-17225"/>
            </a:stretch>
          </a:blipFill>
        </p:spPr>
        <p:txBody>
          <a:bodyPr/>
          <a:lstStyle/>
          <a:p>
            <a:endParaRPr lang="en-GB"/>
          </a:p>
        </p:txBody>
      </p:sp>
      <p:pic>
        <p:nvPicPr>
          <p:cNvPr id="10" name="Picture 9">
            <a:extLst>
              <a:ext uri="{FF2B5EF4-FFF2-40B4-BE49-F238E27FC236}">
                <a16:creationId xmlns:a16="http://schemas.microsoft.com/office/drawing/2014/main" id="{0CB3ABCB-B895-9BA9-0355-330AAFE2BEFD}"/>
              </a:ext>
            </a:extLst>
          </p:cNvPr>
          <p:cNvPicPr>
            <a:picLocks noChangeAspect="1"/>
          </p:cNvPicPr>
          <p:nvPr/>
        </p:nvPicPr>
        <p:blipFill>
          <a:blip r:embed="rId8"/>
          <a:stretch>
            <a:fillRect/>
          </a:stretch>
        </p:blipFill>
        <p:spPr>
          <a:xfrm>
            <a:off x="2709203" y="1853199"/>
            <a:ext cx="14388867" cy="772163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3"/>
            <a:stretch>
              <a:fillRect l="-25464" t="-17940"/>
            </a:stretch>
          </a:blipFill>
        </p:spPr>
        <p:txBody>
          <a:bodyPr/>
          <a:lstStyle/>
          <a:p>
            <a:endParaRPr lang="en-GB"/>
          </a:p>
        </p:txBody>
      </p:sp>
      <p:sp>
        <p:nvSpPr>
          <p:cNvPr id="6" name="Freeform 6"/>
          <p:cNvSpPr/>
          <p:nvPr/>
        </p:nvSpPr>
        <p:spPr>
          <a:xfrm>
            <a:off x="1090987" y="6539406"/>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4"/>
            <a:stretch>
              <a:fillRect/>
            </a:stretch>
          </a:blipFill>
        </p:spPr>
        <p:txBody>
          <a:bodyPr/>
          <a:lstStyle/>
          <a:p>
            <a:endParaRPr lang="en-GB"/>
          </a:p>
        </p:txBody>
      </p:sp>
      <p:sp>
        <p:nvSpPr>
          <p:cNvPr id="7" name="Freeform 7"/>
          <p:cNvSpPr/>
          <p:nvPr/>
        </p:nvSpPr>
        <p:spPr>
          <a:xfrm rot="-6501107">
            <a:off x="-384728" y="-22369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TextBox 5">
            <a:extLst>
              <a:ext uri="{FF2B5EF4-FFF2-40B4-BE49-F238E27FC236}">
                <a16:creationId xmlns:a16="http://schemas.microsoft.com/office/drawing/2014/main" id="{EE8433E4-F54A-99DE-8A5E-6F078A6F7177}"/>
              </a:ext>
            </a:extLst>
          </p:cNvPr>
          <p:cNvSpPr txBox="1"/>
          <p:nvPr/>
        </p:nvSpPr>
        <p:spPr>
          <a:xfrm>
            <a:off x="3509932" y="442556"/>
            <a:ext cx="11540609" cy="1410643"/>
          </a:xfrm>
          <a:prstGeom prst="rect">
            <a:avLst/>
          </a:prstGeom>
        </p:spPr>
        <p:txBody>
          <a:bodyPr lIns="0" tIns="0" rIns="0" bIns="0" rtlCol="0" anchor="t">
            <a:spAutoFit/>
          </a:bodyPr>
          <a:lstStyle/>
          <a:p>
            <a:pPr algn="ctr">
              <a:lnSpc>
                <a:spcPts val="11024"/>
              </a:lnSpc>
            </a:pPr>
            <a:r>
              <a:rPr lang="en-US" sz="8800" dirty="0">
                <a:solidFill>
                  <a:srgbClr val="202F5A"/>
                </a:solidFill>
                <a:latin typeface="Modern Love Grunge"/>
              </a:rPr>
              <a:t>Termly Learning </a:t>
            </a:r>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6"/>
            <a:stretch>
              <a:fillRect l="-27618" t="-29453"/>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7"/>
            <a:stretch>
              <a:fillRect r="-33697" b="-17225"/>
            </a:stretch>
          </a:blipFill>
        </p:spPr>
        <p:txBody>
          <a:bodyPr/>
          <a:lstStyle/>
          <a:p>
            <a:endParaRPr lang="en-GB"/>
          </a:p>
        </p:txBody>
      </p:sp>
      <p:pic>
        <p:nvPicPr>
          <p:cNvPr id="10" name="Picture 9">
            <a:extLst>
              <a:ext uri="{FF2B5EF4-FFF2-40B4-BE49-F238E27FC236}">
                <a16:creationId xmlns:a16="http://schemas.microsoft.com/office/drawing/2014/main" id="{DBB52877-C8F3-FE1F-AF8D-FE1D64AAAD98}"/>
              </a:ext>
            </a:extLst>
          </p:cNvPr>
          <p:cNvPicPr>
            <a:picLocks noChangeAspect="1"/>
          </p:cNvPicPr>
          <p:nvPr/>
        </p:nvPicPr>
        <p:blipFill>
          <a:blip r:embed="rId8"/>
          <a:stretch>
            <a:fillRect/>
          </a:stretch>
        </p:blipFill>
        <p:spPr>
          <a:xfrm>
            <a:off x="406486" y="2295755"/>
            <a:ext cx="8737135" cy="6214064"/>
          </a:xfrm>
          <a:prstGeom prst="rect">
            <a:avLst/>
          </a:prstGeom>
        </p:spPr>
      </p:pic>
      <p:pic>
        <p:nvPicPr>
          <p:cNvPr id="13" name="Picture 12">
            <a:extLst>
              <a:ext uri="{FF2B5EF4-FFF2-40B4-BE49-F238E27FC236}">
                <a16:creationId xmlns:a16="http://schemas.microsoft.com/office/drawing/2014/main" id="{6ED05334-06B1-D137-20E9-4BF0BE4AF868}"/>
              </a:ext>
            </a:extLst>
          </p:cNvPr>
          <p:cNvPicPr>
            <a:picLocks noChangeAspect="1"/>
          </p:cNvPicPr>
          <p:nvPr/>
        </p:nvPicPr>
        <p:blipFill>
          <a:blip r:embed="rId9"/>
          <a:stretch>
            <a:fillRect/>
          </a:stretch>
        </p:blipFill>
        <p:spPr>
          <a:xfrm>
            <a:off x="9280236" y="2323551"/>
            <a:ext cx="8660671" cy="6136856"/>
          </a:xfrm>
          <a:prstGeom prst="rect">
            <a:avLst/>
          </a:prstGeom>
        </p:spPr>
      </p:pic>
    </p:spTree>
    <p:extLst>
      <p:ext uri="{BB962C8B-B14F-4D97-AF65-F5344CB8AC3E}">
        <p14:creationId xmlns:p14="http://schemas.microsoft.com/office/powerpoint/2010/main" val="1374868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1286192" y="9391862"/>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7" name="Freeform 7"/>
          <p:cNvSpPr/>
          <p:nvPr/>
        </p:nvSpPr>
        <p:spPr>
          <a:xfrm rot="-6501107">
            <a:off x="365901" y="199310"/>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2881172" y="760095"/>
            <a:ext cx="12794083" cy="1458091"/>
          </a:xfrm>
          <a:prstGeom prst="rect">
            <a:avLst/>
          </a:prstGeom>
        </p:spPr>
        <p:txBody>
          <a:bodyPr wrap="square" lIns="0" tIns="0" rIns="0" bIns="0" rtlCol="0" anchor="t">
            <a:spAutoFit/>
          </a:bodyPr>
          <a:lstStyle/>
          <a:p>
            <a:pPr algn="ctr">
              <a:lnSpc>
                <a:spcPts val="11024"/>
              </a:lnSpc>
            </a:pPr>
            <a:r>
              <a:rPr lang="en-US" sz="10400" dirty="0">
                <a:solidFill>
                  <a:srgbClr val="202F5A"/>
                </a:solidFill>
                <a:latin typeface="Modern Love Grunge"/>
              </a:rPr>
              <a:t>School Expectations</a:t>
            </a:r>
            <a:endParaRPr lang="en-US" dirty="0"/>
          </a:p>
        </p:txBody>
      </p:sp>
      <p:sp>
        <p:nvSpPr>
          <p:cNvPr id="12" name="Content Placeholder 2">
            <a:extLst>
              <a:ext uri="{FF2B5EF4-FFF2-40B4-BE49-F238E27FC236}">
                <a16:creationId xmlns:a16="http://schemas.microsoft.com/office/drawing/2014/main" id="{89D94198-36F9-4BCB-8377-D75CAC1E678A}"/>
              </a:ext>
            </a:extLst>
          </p:cNvPr>
          <p:cNvSpPr txBox="1">
            <a:spLocks/>
          </p:cNvSpPr>
          <p:nvPr/>
        </p:nvSpPr>
        <p:spPr>
          <a:xfrm>
            <a:off x="960121" y="2570202"/>
            <a:ext cx="16093440" cy="7064010"/>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5800" dirty="0">
                <a:latin typeface="Dreaming Outloud Pro" panose="03050502040302030504" pitchFamily="66" charset="0"/>
                <a:cs typeface="Dreaming Outloud Pro" panose="03050502040302030504" pitchFamily="66" charset="0"/>
              </a:rPr>
              <a:t>Children are to bring in their own pencil case including pencil, crayons, felt tips and a glue stick </a:t>
            </a:r>
          </a:p>
          <a:p>
            <a:pPr marL="0" indent="0" algn="just">
              <a:buNone/>
            </a:pPr>
            <a:endParaRPr lang="en-GB" sz="5800" dirty="0">
              <a:latin typeface="Dreaming Outloud Pro" panose="03050502040302030504" pitchFamily="66" charset="0"/>
              <a:cs typeface="Dreaming Outloud Pro" panose="03050502040302030504" pitchFamily="66" charset="0"/>
            </a:endParaRPr>
          </a:p>
          <a:p>
            <a:pPr algn="just"/>
            <a:r>
              <a:rPr lang="en-GB" sz="5800" dirty="0">
                <a:latin typeface="Dreaming Outloud Pro" panose="03050502040302030504" pitchFamily="66" charset="0"/>
                <a:cs typeface="Dreaming Outloud Pro" panose="03050502040302030504" pitchFamily="66" charset="0"/>
              </a:rPr>
              <a:t>Water bottles are to be brought into school each day and at Scots Lane site a healthy snack such as fresh fruit must be provided by parents for morning break.</a:t>
            </a:r>
          </a:p>
          <a:p>
            <a:pPr algn="just"/>
            <a:endParaRPr lang="en-GB" sz="5800" dirty="0">
              <a:latin typeface="Dreaming Outloud Pro" panose="03050502040302030504" pitchFamily="66" charset="0"/>
              <a:cs typeface="Dreaming Outloud Pro" panose="03050502040302030504" pitchFamily="66" charset="0"/>
            </a:endParaRPr>
          </a:p>
          <a:p>
            <a:pPr algn="just"/>
            <a:r>
              <a:rPr lang="en-GB" sz="5800" dirty="0">
                <a:latin typeface="Dreaming Outloud Pro" panose="03050502040302030504" pitchFamily="66" charset="0"/>
                <a:cs typeface="Dreaming Outloud Pro" panose="03050502040302030504" pitchFamily="66" charset="0"/>
              </a:rPr>
              <a:t>Collection at home time- please ensure you have completed an up to date collection form and returned it to school asap. Please add all the names of the adults that can collect your child. This is for collection only and not emergency contacts. </a:t>
            </a:r>
            <a:endParaRPr lang="en-GB" dirty="0">
              <a:latin typeface="Dreaming Outloud Pro" panose="03050502040302030504" pitchFamily="66" charset="0"/>
              <a:cs typeface="Dreaming Outloud Pro" panose="03050502040302030504" pitchFamily="66" charset="0"/>
            </a:endParaRPr>
          </a:p>
          <a:p>
            <a:pPr algn="just"/>
            <a:endParaRPr lang="en-GB"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F66BC42A-01BD-47BA-9071-882EFABEA9B5}"/>
              </a:ext>
            </a:extLst>
          </p:cNvPr>
          <p:cNvPicPr>
            <a:picLocks noChangeAspect="1"/>
          </p:cNvPicPr>
          <p:nvPr/>
        </p:nvPicPr>
        <p:blipFill>
          <a:blip r:embed="rId7"/>
          <a:stretch>
            <a:fillRect/>
          </a:stretch>
        </p:blipFill>
        <p:spPr>
          <a:xfrm rot="557242">
            <a:off x="16513916" y="260765"/>
            <a:ext cx="888690" cy="2028131"/>
          </a:xfrm>
          <a:prstGeom prst="rect">
            <a:avLst/>
          </a:prstGeom>
        </p:spPr>
      </p:pic>
      <p:pic>
        <p:nvPicPr>
          <p:cNvPr id="14" name="Picture 13">
            <a:extLst>
              <a:ext uri="{FF2B5EF4-FFF2-40B4-BE49-F238E27FC236}">
                <a16:creationId xmlns:a16="http://schemas.microsoft.com/office/drawing/2014/main" id="{43B98DA3-A69E-48BE-A8AA-6685EC1C6A68}"/>
              </a:ext>
            </a:extLst>
          </p:cNvPr>
          <p:cNvPicPr>
            <a:picLocks noChangeAspect="1"/>
          </p:cNvPicPr>
          <p:nvPr/>
        </p:nvPicPr>
        <p:blipFill>
          <a:blip r:embed="rId8"/>
          <a:stretch>
            <a:fillRect/>
          </a:stretch>
        </p:blipFill>
        <p:spPr>
          <a:xfrm rot="20626628">
            <a:off x="16672387" y="8613024"/>
            <a:ext cx="1070747" cy="1248490"/>
          </a:xfrm>
          <a:prstGeom prst="rect">
            <a:avLst/>
          </a:prstGeom>
        </p:spPr>
      </p:pic>
      <p:pic>
        <p:nvPicPr>
          <p:cNvPr id="15" name="Picture 14">
            <a:extLst>
              <a:ext uri="{FF2B5EF4-FFF2-40B4-BE49-F238E27FC236}">
                <a16:creationId xmlns:a16="http://schemas.microsoft.com/office/drawing/2014/main" id="{57BF6AB3-F3CA-4C36-B7BA-CC31AA3FF1CB}"/>
              </a:ext>
            </a:extLst>
          </p:cNvPr>
          <p:cNvPicPr>
            <a:picLocks noChangeAspect="1"/>
          </p:cNvPicPr>
          <p:nvPr/>
        </p:nvPicPr>
        <p:blipFill>
          <a:blip r:embed="rId9"/>
          <a:stretch>
            <a:fillRect/>
          </a:stretch>
        </p:blipFill>
        <p:spPr>
          <a:xfrm>
            <a:off x="16264358" y="3125666"/>
            <a:ext cx="1575610" cy="1050406"/>
          </a:xfrm>
          <a:prstGeom prst="rect">
            <a:avLst/>
          </a:prstGeom>
        </p:spPr>
      </p:pic>
      <p:pic>
        <p:nvPicPr>
          <p:cNvPr id="16" name="Picture 15">
            <a:extLst>
              <a:ext uri="{FF2B5EF4-FFF2-40B4-BE49-F238E27FC236}">
                <a16:creationId xmlns:a16="http://schemas.microsoft.com/office/drawing/2014/main" id="{F3D8D366-EBE6-4817-8375-63EAFBA95561}"/>
              </a:ext>
            </a:extLst>
          </p:cNvPr>
          <p:cNvPicPr>
            <a:picLocks noChangeAspect="1"/>
          </p:cNvPicPr>
          <p:nvPr/>
        </p:nvPicPr>
        <p:blipFill rotWithShape="1">
          <a:blip r:embed="rId10"/>
          <a:srcRect l="34906" r="34637"/>
          <a:stretch/>
        </p:blipFill>
        <p:spPr>
          <a:xfrm>
            <a:off x="17315691" y="6186410"/>
            <a:ext cx="580524" cy="1906029"/>
          </a:xfrm>
          <a:prstGeom prst="rect">
            <a:avLst/>
          </a:prstGeom>
        </p:spPr>
      </p:pic>
    </p:spTree>
    <p:extLst>
      <p:ext uri="{BB962C8B-B14F-4D97-AF65-F5344CB8AC3E}">
        <p14:creationId xmlns:p14="http://schemas.microsoft.com/office/powerpoint/2010/main" val="3983336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2"/>
            <a:stretch>
              <a:fillRect l="-27618" t="-29453"/>
            </a:stretch>
          </a:blipFill>
        </p:spPr>
        <p:txBody>
          <a:bodyPr/>
          <a:lstStyle/>
          <a:p>
            <a:endParaRPr lang="en-GB"/>
          </a:p>
        </p:txBody>
      </p:sp>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6" name="Freeform 6"/>
          <p:cNvSpPr/>
          <p:nvPr/>
        </p:nvSpPr>
        <p:spPr>
          <a:xfrm>
            <a:off x="1090987" y="6539406"/>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5"/>
            <a:stretch>
              <a:fillRect/>
            </a:stretch>
          </a:blipFill>
        </p:spPr>
        <p:txBody>
          <a:bodyPr/>
          <a:lstStyle/>
          <a:p>
            <a:endParaRPr lang="en-GB"/>
          </a:p>
        </p:txBody>
      </p:sp>
      <p:sp>
        <p:nvSpPr>
          <p:cNvPr id="7" name="Freeform 7"/>
          <p:cNvSpPr/>
          <p:nvPr/>
        </p:nvSpPr>
        <p:spPr>
          <a:xfrm rot="-6501107">
            <a:off x="-384728" y="-22369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TextBox 5">
            <a:extLst>
              <a:ext uri="{FF2B5EF4-FFF2-40B4-BE49-F238E27FC236}">
                <a16:creationId xmlns:a16="http://schemas.microsoft.com/office/drawing/2014/main" id="{EE8433E4-F54A-99DE-8A5E-6F078A6F7177}"/>
              </a:ext>
            </a:extLst>
          </p:cNvPr>
          <p:cNvSpPr txBox="1"/>
          <p:nvPr/>
        </p:nvSpPr>
        <p:spPr>
          <a:xfrm rot="16200000">
            <a:off x="-4584271" y="4905418"/>
            <a:ext cx="11540609" cy="1410643"/>
          </a:xfrm>
          <a:prstGeom prst="rect">
            <a:avLst/>
          </a:prstGeom>
        </p:spPr>
        <p:txBody>
          <a:bodyPr lIns="0" tIns="0" rIns="0" bIns="0" rtlCol="0" anchor="t">
            <a:spAutoFit/>
          </a:bodyPr>
          <a:lstStyle/>
          <a:p>
            <a:pPr algn="ctr">
              <a:lnSpc>
                <a:spcPts val="11024"/>
              </a:lnSpc>
            </a:pPr>
            <a:r>
              <a:rPr lang="en-US" sz="8800" dirty="0">
                <a:solidFill>
                  <a:srgbClr val="202F5A"/>
                </a:solidFill>
                <a:latin typeface="Modern Love Grunge"/>
              </a:rPr>
              <a:t>School Uniform</a:t>
            </a:r>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7"/>
            <a:stretch>
              <a:fillRect r="-33697" b="-17225"/>
            </a:stretch>
          </a:blipFill>
        </p:spPr>
        <p:txBody>
          <a:bodyPr/>
          <a:lstStyle/>
          <a:p>
            <a:endParaRPr lang="en-GB"/>
          </a:p>
        </p:txBody>
      </p:sp>
      <p:sp>
        <p:nvSpPr>
          <p:cNvPr id="8" name="TextBox 7">
            <a:extLst>
              <a:ext uri="{FF2B5EF4-FFF2-40B4-BE49-F238E27FC236}">
                <a16:creationId xmlns:a16="http://schemas.microsoft.com/office/drawing/2014/main" id="{459D7509-3026-A8E2-BCF2-2E7CEC0EB745}"/>
              </a:ext>
            </a:extLst>
          </p:cNvPr>
          <p:cNvSpPr txBox="1"/>
          <p:nvPr/>
        </p:nvSpPr>
        <p:spPr>
          <a:xfrm>
            <a:off x="15994422" y="1893021"/>
            <a:ext cx="1812867" cy="5755422"/>
          </a:xfrm>
          <a:custGeom>
            <a:avLst/>
            <a:gdLst>
              <a:gd name="csX0" fmla="*/ 0 w 1812867"/>
              <a:gd name="csY0" fmla="*/ 0 h 5755422"/>
              <a:gd name="csX1" fmla="*/ 416959 w 1812867"/>
              <a:gd name="csY1" fmla="*/ 0 h 5755422"/>
              <a:gd name="csX2" fmla="*/ 906434 w 1812867"/>
              <a:gd name="csY2" fmla="*/ 0 h 5755422"/>
              <a:gd name="csX3" fmla="*/ 1305264 w 1812867"/>
              <a:gd name="csY3" fmla="*/ 0 h 5755422"/>
              <a:gd name="csX4" fmla="*/ 1812867 w 1812867"/>
              <a:gd name="csY4" fmla="*/ 0 h 5755422"/>
              <a:gd name="csX5" fmla="*/ 1812867 w 1812867"/>
              <a:gd name="csY5" fmla="*/ 633096 h 5755422"/>
              <a:gd name="csX6" fmla="*/ 1812867 w 1812867"/>
              <a:gd name="csY6" fmla="*/ 1323747 h 5755422"/>
              <a:gd name="csX7" fmla="*/ 1812867 w 1812867"/>
              <a:gd name="csY7" fmla="*/ 1726627 h 5755422"/>
              <a:gd name="csX8" fmla="*/ 1812867 w 1812867"/>
              <a:gd name="csY8" fmla="*/ 2187060 h 5755422"/>
              <a:gd name="csX9" fmla="*/ 1812867 w 1812867"/>
              <a:gd name="csY9" fmla="*/ 2820157 h 5755422"/>
              <a:gd name="csX10" fmla="*/ 1812867 w 1812867"/>
              <a:gd name="csY10" fmla="*/ 3395699 h 5755422"/>
              <a:gd name="csX11" fmla="*/ 1812867 w 1812867"/>
              <a:gd name="csY11" fmla="*/ 3913687 h 5755422"/>
              <a:gd name="csX12" fmla="*/ 1812867 w 1812867"/>
              <a:gd name="csY12" fmla="*/ 4489229 h 5755422"/>
              <a:gd name="csX13" fmla="*/ 1812867 w 1812867"/>
              <a:gd name="csY13" fmla="*/ 4949663 h 5755422"/>
              <a:gd name="csX14" fmla="*/ 1812867 w 1812867"/>
              <a:gd name="csY14" fmla="*/ 5755422 h 5755422"/>
              <a:gd name="csX15" fmla="*/ 1359650 w 1812867"/>
              <a:gd name="csY15" fmla="*/ 5755422 h 5755422"/>
              <a:gd name="csX16" fmla="*/ 870176 w 1812867"/>
              <a:gd name="csY16" fmla="*/ 5755422 h 5755422"/>
              <a:gd name="csX17" fmla="*/ 416959 w 1812867"/>
              <a:gd name="csY17" fmla="*/ 5755422 h 5755422"/>
              <a:gd name="csX18" fmla="*/ 0 w 1812867"/>
              <a:gd name="csY18" fmla="*/ 5755422 h 5755422"/>
              <a:gd name="csX19" fmla="*/ 0 w 1812867"/>
              <a:gd name="csY19" fmla="*/ 5122326 h 5755422"/>
              <a:gd name="csX20" fmla="*/ 0 w 1812867"/>
              <a:gd name="csY20" fmla="*/ 4489229 h 5755422"/>
              <a:gd name="csX21" fmla="*/ 0 w 1812867"/>
              <a:gd name="csY21" fmla="*/ 3798579 h 5755422"/>
              <a:gd name="csX22" fmla="*/ 0 w 1812867"/>
              <a:gd name="csY22" fmla="*/ 3338145 h 5755422"/>
              <a:gd name="csX23" fmla="*/ 0 w 1812867"/>
              <a:gd name="csY23" fmla="*/ 2647494 h 5755422"/>
              <a:gd name="csX24" fmla="*/ 0 w 1812867"/>
              <a:gd name="csY24" fmla="*/ 1956843 h 5755422"/>
              <a:gd name="csX25" fmla="*/ 0 w 1812867"/>
              <a:gd name="csY25" fmla="*/ 1553964 h 5755422"/>
              <a:gd name="csX26" fmla="*/ 0 w 1812867"/>
              <a:gd name="csY26" fmla="*/ 920868 h 5755422"/>
              <a:gd name="csX27" fmla="*/ 0 w 1812867"/>
              <a:gd name="csY27" fmla="*/ 0 h 57554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1812867" h="5755422" extrusionOk="0">
                <a:moveTo>
                  <a:pt x="0" y="0"/>
                </a:moveTo>
                <a:cubicBezTo>
                  <a:pt x="157729" y="-12230"/>
                  <a:pt x="211333" y="37676"/>
                  <a:pt x="416959" y="0"/>
                </a:cubicBezTo>
                <a:cubicBezTo>
                  <a:pt x="622585" y="-37676"/>
                  <a:pt x="776073" y="43666"/>
                  <a:pt x="906434" y="0"/>
                </a:cubicBezTo>
                <a:cubicBezTo>
                  <a:pt x="1036795" y="-43666"/>
                  <a:pt x="1225144" y="10269"/>
                  <a:pt x="1305264" y="0"/>
                </a:cubicBezTo>
                <a:cubicBezTo>
                  <a:pt x="1385384" y="-10269"/>
                  <a:pt x="1565934" y="13492"/>
                  <a:pt x="1812867" y="0"/>
                </a:cubicBezTo>
                <a:cubicBezTo>
                  <a:pt x="1881990" y="236717"/>
                  <a:pt x="1742984" y="420297"/>
                  <a:pt x="1812867" y="633096"/>
                </a:cubicBezTo>
                <a:cubicBezTo>
                  <a:pt x="1882750" y="845895"/>
                  <a:pt x="1790253" y="1031313"/>
                  <a:pt x="1812867" y="1323747"/>
                </a:cubicBezTo>
                <a:cubicBezTo>
                  <a:pt x="1835481" y="1616181"/>
                  <a:pt x="1789246" y="1532567"/>
                  <a:pt x="1812867" y="1726627"/>
                </a:cubicBezTo>
                <a:cubicBezTo>
                  <a:pt x="1836488" y="1920687"/>
                  <a:pt x="1774953" y="2086766"/>
                  <a:pt x="1812867" y="2187060"/>
                </a:cubicBezTo>
                <a:cubicBezTo>
                  <a:pt x="1850781" y="2287354"/>
                  <a:pt x="1756241" y="2621351"/>
                  <a:pt x="1812867" y="2820157"/>
                </a:cubicBezTo>
                <a:cubicBezTo>
                  <a:pt x="1869493" y="3018963"/>
                  <a:pt x="1792489" y="3254909"/>
                  <a:pt x="1812867" y="3395699"/>
                </a:cubicBezTo>
                <a:cubicBezTo>
                  <a:pt x="1833245" y="3536489"/>
                  <a:pt x="1751290" y="3764864"/>
                  <a:pt x="1812867" y="3913687"/>
                </a:cubicBezTo>
                <a:cubicBezTo>
                  <a:pt x="1874444" y="4062510"/>
                  <a:pt x="1752605" y="4279207"/>
                  <a:pt x="1812867" y="4489229"/>
                </a:cubicBezTo>
                <a:cubicBezTo>
                  <a:pt x="1873129" y="4699251"/>
                  <a:pt x="1799016" y="4849716"/>
                  <a:pt x="1812867" y="4949663"/>
                </a:cubicBezTo>
                <a:cubicBezTo>
                  <a:pt x="1826718" y="5049610"/>
                  <a:pt x="1752768" y="5361047"/>
                  <a:pt x="1812867" y="5755422"/>
                </a:cubicBezTo>
                <a:cubicBezTo>
                  <a:pt x="1670662" y="5769019"/>
                  <a:pt x="1506148" y="5731166"/>
                  <a:pt x="1359650" y="5755422"/>
                </a:cubicBezTo>
                <a:cubicBezTo>
                  <a:pt x="1213152" y="5779678"/>
                  <a:pt x="994909" y="5720058"/>
                  <a:pt x="870176" y="5755422"/>
                </a:cubicBezTo>
                <a:cubicBezTo>
                  <a:pt x="745443" y="5790786"/>
                  <a:pt x="584338" y="5754307"/>
                  <a:pt x="416959" y="5755422"/>
                </a:cubicBezTo>
                <a:cubicBezTo>
                  <a:pt x="249580" y="5756537"/>
                  <a:pt x="119043" y="5724323"/>
                  <a:pt x="0" y="5755422"/>
                </a:cubicBezTo>
                <a:cubicBezTo>
                  <a:pt x="-43030" y="5457950"/>
                  <a:pt x="74047" y="5293314"/>
                  <a:pt x="0" y="5122326"/>
                </a:cubicBezTo>
                <a:cubicBezTo>
                  <a:pt x="-74047" y="4951338"/>
                  <a:pt x="23588" y="4619143"/>
                  <a:pt x="0" y="4489229"/>
                </a:cubicBezTo>
                <a:cubicBezTo>
                  <a:pt x="-23588" y="4359315"/>
                  <a:pt x="54107" y="4000132"/>
                  <a:pt x="0" y="3798579"/>
                </a:cubicBezTo>
                <a:cubicBezTo>
                  <a:pt x="-54107" y="3597026"/>
                  <a:pt x="29622" y="3518082"/>
                  <a:pt x="0" y="3338145"/>
                </a:cubicBezTo>
                <a:cubicBezTo>
                  <a:pt x="-29622" y="3158208"/>
                  <a:pt x="82845" y="2899365"/>
                  <a:pt x="0" y="2647494"/>
                </a:cubicBezTo>
                <a:cubicBezTo>
                  <a:pt x="-82845" y="2395623"/>
                  <a:pt x="43038" y="2144510"/>
                  <a:pt x="0" y="1956843"/>
                </a:cubicBezTo>
                <a:cubicBezTo>
                  <a:pt x="-43038" y="1769176"/>
                  <a:pt x="1800" y="1678108"/>
                  <a:pt x="0" y="1553964"/>
                </a:cubicBezTo>
                <a:cubicBezTo>
                  <a:pt x="-1800" y="1429820"/>
                  <a:pt x="15987" y="1226905"/>
                  <a:pt x="0" y="920868"/>
                </a:cubicBezTo>
                <a:cubicBezTo>
                  <a:pt x="-15987" y="614831"/>
                  <a:pt x="68755" y="417068"/>
                  <a:pt x="0" y="0"/>
                </a:cubicBezTo>
                <a:close/>
              </a:path>
            </a:pathLst>
          </a:custGeom>
          <a:noFill/>
          <a:ln w="38100">
            <a:solidFill>
              <a:srgbClr val="FF0000"/>
            </a:solidFill>
            <a:extLst>
              <a:ext uri="{C807C97D-BFC1-408E-A445-0C87EB9F89A2}">
                <ask:lineSketchStyleProps xmlns:ask="http://schemas.microsoft.com/office/drawing/2018/sketchyshapes" sd="3632931465">
                  <a:prstGeom prst="rect">
                    <a:avLst/>
                  </a:prstGeom>
                  <ask:type>
                    <ask:lineSketchScribble/>
                  </ask:type>
                </ask:lineSketchStyleProps>
              </a:ext>
            </a:extLst>
          </a:ln>
        </p:spPr>
        <p:txBody>
          <a:bodyPr wrap="square" rtlCol="0">
            <a:spAutoFit/>
          </a:bodyPr>
          <a:lstStyle/>
          <a:p>
            <a:pPr algn="ctr"/>
            <a:r>
              <a:rPr lang="en-GB" sz="2000" b="1" dirty="0">
                <a:solidFill>
                  <a:srgbClr val="0070C0"/>
                </a:solidFill>
                <a:latin typeface="Arial" panose="020B0604020202020204" pitchFamily="34" charset="0"/>
                <a:cs typeface="Arial" panose="020B0604020202020204" pitchFamily="34" charset="0"/>
              </a:rPr>
              <a:t>If your child comes to school wearing the incorrect uniform, then you will receive a reminder email. </a:t>
            </a:r>
          </a:p>
          <a:p>
            <a:pPr algn="ctr"/>
            <a:endParaRPr lang="en-GB" sz="2000" b="1" dirty="0">
              <a:solidFill>
                <a:srgbClr val="0070C0"/>
              </a:solidFill>
              <a:latin typeface="Arial" panose="020B0604020202020204" pitchFamily="34" charset="0"/>
              <a:cs typeface="Arial" panose="020B0604020202020204" pitchFamily="34" charset="0"/>
            </a:endParaRPr>
          </a:p>
          <a:p>
            <a:pPr algn="ctr"/>
            <a:r>
              <a:rPr lang="en-GB" sz="2000" b="1" dirty="0">
                <a:solidFill>
                  <a:srgbClr val="0070C0"/>
                </a:solidFill>
                <a:latin typeface="Arial" panose="020B0604020202020204" pitchFamily="34" charset="0"/>
                <a:cs typeface="Arial" panose="020B0604020202020204" pitchFamily="34" charset="0"/>
              </a:rPr>
              <a:t>We expect all parents to support the school by following the uniform policy set</a:t>
            </a:r>
            <a:r>
              <a:rPr lang="en-GB" sz="2800" dirty="0">
                <a:solidFill>
                  <a:srgbClr val="0070C0"/>
                </a:solidFill>
                <a:latin typeface="Arial" panose="020B0604020202020204" pitchFamily="34" charset="0"/>
                <a:cs typeface="Arial" panose="020B0604020202020204" pitchFamily="34" charset="0"/>
              </a:rPr>
              <a:t>. </a:t>
            </a:r>
          </a:p>
        </p:txBody>
      </p:sp>
      <p:pic>
        <p:nvPicPr>
          <p:cNvPr id="12" name="Picture 11">
            <a:extLst>
              <a:ext uri="{FF2B5EF4-FFF2-40B4-BE49-F238E27FC236}">
                <a16:creationId xmlns:a16="http://schemas.microsoft.com/office/drawing/2014/main" id="{197B97F1-5488-D4B8-3E3D-22DA7A134B4D}"/>
              </a:ext>
            </a:extLst>
          </p:cNvPr>
          <p:cNvPicPr>
            <a:picLocks noChangeAspect="1"/>
          </p:cNvPicPr>
          <p:nvPr/>
        </p:nvPicPr>
        <p:blipFill>
          <a:blip r:embed="rId8"/>
          <a:stretch>
            <a:fillRect/>
          </a:stretch>
        </p:blipFill>
        <p:spPr>
          <a:xfrm>
            <a:off x="2203140" y="259036"/>
            <a:ext cx="6696010" cy="9768928"/>
          </a:xfrm>
          <a:prstGeom prst="rect">
            <a:avLst/>
          </a:prstGeom>
        </p:spPr>
      </p:pic>
      <p:pic>
        <p:nvPicPr>
          <p:cNvPr id="13" name="Picture 12">
            <a:extLst>
              <a:ext uri="{FF2B5EF4-FFF2-40B4-BE49-F238E27FC236}">
                <a16:creationId xmlns:a16="http://schemas.microsoft.com/office/drawing/2014/main" id="{7420B123-5857-C550-5584-ECA9E818463D}"/>
              </a:ext>
            </a:extLst>
          </p:cNvPr>
          <p:cNvPicPr>
            <a:picLocks noChangeAspect="1"/>
          </p:cNvPicPr>
          <p:nvPr/>
        </p:nvPicPr>
        <p:blipFill>
          <a:blip r:embed="rId9"/>
          <a:stretch>
            <a:fillRect/>
          </a:stretch>
        </p:blipFill>
        <p:spPr>
          <a:xfrm>
            <a:off x="9098781" y="259036"/>
            <a:ext cx="6696009" cy="9749390"/>
          </a:xfrm>
          <a:prstGeom prst="rect">
            <a:avLst/>
          </a:prstGeom>
        </p:spPr>
      </p:pic>
    </p:spTree>
    <p:extLst>
      <p:ext uri="{BB962C8B-B14F-4D97-AF65-F5344CB8AC3E}">
        <p14:creationId xmlns:p14="http://schemas.microsoft.com/office/powerpoint/2010/main" val="350991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2"/>
            <a:stretch>
              <a:fillRect l="-27618" t="-29453"/>
            </a:stretch>
          </a:blipFill>
        </p:spPr>
        <p:txBody>
          <a:bodyPr/>
          <a:lstStyle/>
          <a:p>
            <a:endParaRPr lang="en-GB"/>
          </a:p>
        </p:txBody>
      </p:sp>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7" name="Freeform 7"/>
          <p:cNvSpPr/>
          <p:nvPr/>
        </p:nvSpPr>
        <p:spPr>
          <a:xfrm rot="-6501107">
            <a:off x="1261511" y="-36446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6"/>
            <a:stretch>
              <a:fillRect r="-33697" b="-17225"/>
            </a:stretch>
          </a:blipFill>
        </p:spPr>
        <p:txBody>
          <a:bodyPr/>
          <a:lstStyle/>
          <a:p>
            <a:endParaRPr lang="en-GB"/>
          </a:p>
        </p:txBody>
      </p:sp>
      <p:pic>
        <p:nvPicPr>
          <p:cNvPr id="10" name="Picture 9">
            <a:extLst>
              <a:ext uri="{FF2B5EF4-FFF2-40B4-BE49-F238E27FC236}">
                <a16:creationId xmlns:a16="http://schemas.microsoft.com/office/drawing/2014/main" id="{08C09298-D421-49B8-8497-D77DD4EE61B7}"/>
              </a:ext>
            </a:extLst>
          </p:cNvPr>
          <p:cNvPicPr>
            <a:picLocks noChangeAspect="1"/>
          </p:cNvPicPr>
          <p:nvPr/>
        </p:nvPicPr>
        <p:blipFill rotWithShape="1">
          <a:blip r:embed="rId7"/>
          <a:srcRect t="21832"/>
          <a:stretch/>
        </p:blipFill>
        <p:spPr>
          <a:xfrm>
            <a:off x="10207564" y="1442896"/>
            <a:ext cx="2935049" cy="5031380"/>
          </a:xfrm>
          <a:prstGeom prst="rect">
            <a:avLst/>
          </a:prstGeom>
        </p:spPr>
      </p:pic>
      <p:pic>
        <p:nvPicPr>
          <p:cNvPr id="12" name="Picture 11">
            <a:extLst>
              <a:ext uri="{FF2B5EF4-FFF2-40B4-BE49-F238E27FC236}">
                <a16:creationId xmlns:a16="http://schemas.microsoft.com/office/drawing/2014/main" id="{5488920A-1B31-4E88-9BF2-3B3682C12AA1}"/>
              </a:ext>
            </a:extLst>
          </p:cNvPr>
          <p:cNvPicPr>
            <a:picLocks noChangeAspect="1"/>
          </p:cNvPicPr>
          <p:nvPr/>
        </p:nvPicPr>
        <p:blipFill rotWithShape="1">
          <a:blip r:embed="rId8"/>
          <a:srcRect t="25331"/>
          <a:stretch/>
        </p:blipFill>
        <p:spPr>
          <a:xfrm>
            <a:off x="13962621" y="1442896"/>
            <a:ext cx="2965331" cy="5112870"/>
          </a:xfrm>
          <a:prstGeom prst="rect">
            <a:avLst/>
          </a:prstGeom>
        </p:spPr>
      </p:pic>
      <p:pic>
        <p:nvPicPr>
          <p:cNvPr id="13" name="Picture 12">
            <a:extLst>
              <a:ext uri="{FF2B5EF4-FFF2-40B4-BE49-F238E27FC236}">
                <a16:creationId xmlns:a16="http://schemas.microsoft.com/office/drawing/2014/main" id="{9B267979-BA13-4D29-8677-623CAE519B65}"/>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0933736" y="180216"/>
            <a:ext cx="1526376" cy="1439893"/>
          </a:xfrm>
          <a:prstGeom prst="rect">
            <a:avLst/>
          </a:prstGeom>
        </p:spPr>
      </p:pic>
      <p:pic>
        <p:nvPicPr>
          <p:cNvPr id="14" name="Picture 13">
            <a:extLst>
              <a:ext uri="{FF2B5EF4-FFF2-40B4-BE49-F238E27FC236}">
                <a16:creationId xmlns:a16="http://schemas.microsoft.com/office/drawing/2014/main" id="{69E7B5A5-4E7A-4F58-A037-92BA008A76A4}"/>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14492978" y="204968"/>
            <a:ext cx="1526376" cy="1439893"/>
          </a:xfrm>
          <a:prstGeom prst="rect">
            <a:avLst/>
          </a:prstGeom>
        </p:spPr>
      </p:pic>
      <p:sp>
        <p:nvSpPr>
          <p:cNvPr id="16" name="Freeform 4">
            <a:extLst>
              <a:ext uri="{FF2B5EF4-FFF2-40B4-BE49-F238E27FC236}">
                <a16:creationId xmlns:a16="http://schemas.microsoft.com/office/drawing/2014/main" id="{407A67B5-F4D4-4CC7-BF75-838D63DD446B}"/>
              </a:ext>
            </a:extLst>
          </p:cNvPr>
          <p:cNvSpPr/>
          <p:nvPr/>
        </p:nvSpPr>
        <p:spPr>
          <a:xfrm>
            <a:off x="1455176" y="-494665"/>
            <a:ext cx="7888175" cy="7786512"/>
          </a:xfrm>
          <a:custGeom>
            <a:avLst/>
            <a:gdLst/>
            <a:ahLst/>
            <a:cxnLst/>
            <a:rect l="l" t="t" r="r" b="b"/>
            <a:pathLst>
              <a:path w="5180137" h="5292605">
                <a:moveTo>
                  <a:pt x="0" y="0"/>
                </a:moveTo>
                <a:lnTo>
                  <a:pt x="5180137" y="0"/>
                </a:lnTo>
                <a:lnTo>
                  <a:pt x="5180137" y="5292605"/>
                </a:lnTo>
                <a:lnTo>
                  <a:pt x="0" y="5292605"/>
                </a:lnTo>
                <a:lnTo>
                  <a:pt x="0" y="0"/>
                </a:lnTo>
                <a:close/>
              </a:path>
            </a:pathLst>
          </a:custGeom>
          <a:blipFill>
            <a:blip r:embed="rId10">
              <a:alphaModFix amt="49000"/>
            </a:blip>
            <a:stretch>
              <a:fillRect/>
            </a:stretch>
          </a:blipFill>
        </p:spPr>
        <p:txBody>
          <a:bodyPr/>
          <a:lstStyle/>
          <a:p>
            <a:endParaRPr lang="en-GB"/>
          </a:p>
        </p:txBody>
      </p:sp>
      <p:sp>
        <p:nvSpPr>
          <p:cNvPr id="17" name="TextBox 16">
            <a:extLst>
              <a:ext uri="{FF2B5EF4-FFF2-40B4-BE49-F238E27FC236}">
                <a16:creationId xmlns:a16="http://schemas.microsoft.com/office/drawing/2014/main" id="{59A20EB8-355A-461D-AB73-AAD2F275AB3D}"/>
              </a:ext>
            </a:extLst>
          </p:cNvPr>
          <p:cNvSpPr txBox="1"/>
          <p:nvPr/>
        </p:nvSpPr>
        <p:spPr>
          <a:xfrm>
            <a:off x="2945912" y="552509"/>
            <a:ext cx="6894351" cy="750205"/>
          </a:xfrm>
          <a:prstGeom prst="rect">
            <a:avLst/>
          </a:prstGeom>
        </p:spPr>
        <p:txBody>
          <a:bodyPr wrap="square" lIns="0" tIns="0" rIns="0" bIns="0" rtlCol="0" anchor="t">
            <a:spAutoFit/>
          </a:bodyPr>
          <a:lstStyle/>
          <a:p>
            <a:pPr algn="ctr">
              <a:lnSpc>
                <a:spcPts val="5364"/>
              </a:lnSpc>
            </a:pPr>
            <a:endParaRPr lang="en-US" sz="6000" spc="291" dirty="0">
              <a:solidFill>
                <a:srgbClr val="FF0000"/>
              </a:solidFill>
              <a:latin typeface="One Little Font Full Bold"/>
            </a:endParaRPr>
          </a:p>
        </p:txBody>
      </p:sp>
      <p:sp>
        <p:nvSpPr>
          <p:cNvPr id="18" name="Rectangle: Diagonal Corners Snipped 17">
            <a:extLst>
              <a:ext uri="{FF2B5EF4-FFF2-40B4-BE49-F238E27FC236}">
                <a16:creationId xmlns:a16="http://schemas.microsoft.com/office/drawing/2014/main" id="{5AEC1779-E086-A318-AA3B-A6E177931637}"/>
              </a:ext>
            </a:extLst>
          </p:cNvPr>
          <p:cNvSpPr/>
          <p:nvPr/>
        </p:nvSpPr>
        <p:spPr>
          <a:xfrm>
            <a:off x="9902917" y="7035522"/>
            <a:ext cx="7776630" cy="2789924"/>
          </a:xfrm>
          <a:prstGeom prst="snip2Diag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8" name="Rectangle 7">
            <a:extLst>
              <a:ext uri="{FF2B5EF4-FFF2-40B4-BE49-F238E27FC236}">
                <a16:creationId xmlns:a16="http://schemas.microsoft.com/office/drawing/2014/main" id="{E0796AE3-BC6F-4068-BB73-5E831463A6CB}"/>
              </a:ext>
            </a:extLst>
          </p:cNvPr>
          <p:cNvSpPr/>
          <p:nvPr/>
        </p:nvSpPr>
        <p:spPr>
          <a:xfrm>
            <a:off x="10522724" y="7117012"/>
            <a:ext cx="6651412" cy="2708434"/>
          </a:xfrm>
          <a:prstGeom prst="rect">
            <a:avLst/>
          </a:prstGeom>
        </p:spPr>
        <p:txBody>
          <a:bodyPr wrap="square">
            <a:spAutoFit/>
          </a:bodyPr>
          <a:lstStyle/>
          <a:p>
            <a:pPr algn="ctr">
              <a:lnSpc>
                <a:spcPts val="5364"/>
              </a:lnSpc>
            </a:pPr>
            <a:r>
              <a:rPr lang="en-US" sz="4000" spc="291" dirty="0">
                <a:solidFill>
                  <a:srgbClr val="FF0000"/>
                </a:solidFill>
                <a:latin typeface="One Little Font Full Bold"/>
              </a:rPr>
              <a:t>Our PE days are: Tuesday this term.</a:t>
            </a:r>
          </a:p>
          <a:p>
            <a:pPr algn="ctr"/>
            <a:r>
              <a:rPr lang="en-GB" sz="4000" dirty="0">
                <a:latin typeface="Dreaming Outloud Pro" panose="03050502040302030504" pitchFamily="66" charset="0"/>
                <a:cs typeface="Dreaming Outloud Pro" panose="03050502040302030504" pitchFamily="66" charset="0"/>
              </a:rPr>
              <a:t>PE kits to be worn to school on PE day.</a:t>
            </a:r>
          </a:p>
        </p:txBody>
      </p:sp>
      <p:sp>
        <p:nvSpPr>
          <p:cNvPr id="11" name="TextBox 5">
            <a:extLst>
              <a:ext uri="{FF2B5EF4-FFF2-40B4-BE49-F238E27FC236}">
                <a16:creationId xmlns:a16="http://schemas.microsoft.com/office/drawing/2014/main" id="{EE8433E4-F54A-99DE-8A5E-6F078A6F7177}"/>
              </a:ext>
            </a:extLst>
          </p:cNvPr>
          <p:cNvSpPr txBox="1"/>
          <p:nvPr/>
        </p:nvSpPr>
        <p:spPr>
          <a:xfrm>
            <a:off x="-180603" y="1400075"/>
            <a:ext cx="11540609" cy="1410643"/>
          </a:xfrm>
          <a:prstGeom prst="rect">
            <a:avLst/>
          </a:prstGeom>
        </p:spPr>
        <p:txBody>
          <a:bodyPr lIns="0" tIns="0" rIns="0" bIns="0" rtlCol="0" anchor="t">
            <a:spAutoFit/>
          </a:bodyPr>
          <a:lstStyle/>
          <a:p>
            <a:pPr algn="ctr">
              <a:lnSpc>
                <a:spcPts val="11024"/>
              </a:lnSpc>
            </a:pPr>
            <a:r>
              <a:rPr lang="en-US" sz="8800" dirty="0">
                <a:solidFill>
                  <a:srgbClr val="202F5A"/>
                </a:solidFill>
                <a:latin typeface="Modern Love Grunge"/>
              </a:rPr>
              <a:t>PE Days</a:t>
            </a:r>
          </a:p>
        </p:txBody>
      </p:sp>
      <p:pic>
        <p:nvPicPr>
          <p:cNvPr id="9" name="Picture 8">
            <a:extLst>
              <a:ext uri="{FF2B5EF4-FFF2-40B4-BE49-F238E27FC236}">
                <a16:creationId xmlns:a16="http://schemas.microsoft.com/office/drawing/2014/main" id="{5DB82C05-B8F5-B068-C93B-F986EE6CB3AF}"/>
              </a:ext>
            </a:extLst>
          </p:cNvPr>
          <p:cNvPicPr>
            <a:picLocks noChangeAspect="1"/>
          </p:cNvPicPr>
          <p:nvPr/>
        </p:nvPicPr>
        <p:blipFill>
          <a:blip r:embed="rId11"/>
          <a:stretch>
            <a:fillRect/>
          </a:stretch>
        </p:blipFill>
        <p:spPr>
          <a:xfrm>
            <a:off x="181820" y="3258542"/>
            <a:ext cx="9568051" cy="6766683"/>
          </a:xfrm>
          <a:prstGeom prst="rect">
            <a:avLst/>
          </a:prstGeom>
        </p:spPr>
      </p:pic>
    </p:spTree>
    <p:extLst>
      <p:ext uri="{BB962C8B-B14F-4D97-AF65-F5344CB8AC3E}">
        <p14:creationId xmlns:p14="http://schemas.microsoft.com/office/powerpoint/2010/main" val="3783410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1286192" y="9391862"/>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pic>
        <p:nvPicPr>
          <p:cNvPr id="8" name="Picture 7">
            <a:extLst>
              <a:ext uri="{FF2B5EF4-FFF2-40B4-BE49-F238E27FC236}">
                <a16:creationId xmlns:a16="http://schemas.microsoft.com/office/drawing/2014/main" id="{5F338998-F2C0-612E-42D1-C704741C2D0A}"/>
              </a:ext>
            </a:extLst>
          </p:cNvPr>
          <p:cNvPicPr>
            <a:picLocks noChangeAspect="1"/>
          </p:cNvPicPr>
          <p:nvPr/>
        </p:nvPicPr>
        <p:blipFill>
          <a:blip r:embed="rId6"/>
          <a:stretch>
            <a:fillRect/>
          </a:stretch>
        </p:blipFill>
        <p:spPr>
          <a:xfrm>
            <a:off x="2066308" y="100569"/>
            <a:ext cx="6941456" cy="10015163"/>
          </a:xfrm>
          <a:prstGeom prst="rect">
            <a:avLst/>
          </a:prstGeom>
        </p:spPr>
      </p:pic>
      <p:pic>
        <p:nvPicPr>
          <p:cNvPr id="11" name="Picture 10">
            <a:extLst>
              <a:ext uri="{FF2B5EF4-FFF2-40B4-BE49-F238E27FC236}">
                <a16:creationId xmlns:a16="http://schemas.microsoft.com/office/drawing/2014/main" id="{07D2E9C9-FB53-B08C-8FF4-8D0DFF78108D}"/>
              </a:ext>
            </a:extLst>
          </p:cNvPr>
          <p:cNvPicPr>
            <a:picLocks noChangeAspect="1"/>
          </p:cNvPicPr>
          <p:nvPr/>
        </p:nvPicPr>
        <p:blipFill>
          <a:blip r:embed="rId7"/>
          <a:stretch>
            <a:fillRect/>
          </a:stretch>
        </p:blipFill>
        <p:spPr>
          <a:xfrm>
            <a:off x="9607093" y="100569"/>
            <a:ext cx="7074814" cy="10015163"/>
          </a:xfrm>
          <a:prstGeom prst="rect">
            <a:avLst/>
          </a:prstGeom>
        </p:spPr>
      </p:pic>
    </p:spTree>
    <p:extLst>
      <p:ext uri="{BB962C8B-B14F-4D97-AF65-F5344CB8AC3E}">
        <p14:creationId xmlns:p14="http://schemas.microsoft.com/office/powerpoint/2010/main" val="3511519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1286192" y="9391862"/>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123054" y="629559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8" name="TextBox 8"/>
          <p:cNvSpPr txBox="1"/>
          <p:nvPr/>
        </p:nvSpPr>
        <p:spPr>
          <a:xfrm rot="16200000">
            <a:off x="-5089348" y="2665095"/>
            <a:ext cx="12794083" cy="1458091"/>
          </a:xfrm>
          <a:prstGeom prst="rect">
            <a:avLst/>
          </a:prstGeom>
        </p:spPr>
        <p:txBody>
          <a:bodyPr wrap="square" lIns="0" tIns="0" rIns="0" bIns="0" rtlCol="0" anchor="t">
            <a:spAutoFit/>
          </a:bodyPr>
          <a:lstStyle/>
          <a:p>
            <a:pPr algn="ctr">
              <a:lnSpc>
                <a:spcPts val="11024"/>
              </a:lnSpc>
            </a:pPr>
            <a:r>
              <a:rPr lang="en-US" sz="10400" dirty="0">
                <a:solidFill>
                  <a:srgbClr val="202F5A"/>
                </a:solidFill>
                <a:latin typeface="Modern Love Grunge"/>
              </a:rPr>
              <a:t>Reading</a:t>
            </a:r>
            <a:endParaRPr lang="en-US" dirty="0"/>
          </a:p>
        </p:txBody>
      </p:sp>
      <p:pic>
        <p:nvPicPr>
          <p:cNvPr id="1026" name="Picture 2" descr="Let's compare students who read 20, 5 and 1 minute per day...">
            <a:extLst>
              <a:ext uri="{FF2B5EF4-FFF2-40B4-BE49-F238E27FC236}">
                <a16:creationId xmlns:a16="http://schemas.microsoft.com/office/drawing/2014/main" id="{8255A139-B7DD-46D3-BC1B-22772251156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20994" y="0"/>
            <a:ext cx="5826520" cy="10304309"/>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47CC7F3C-541D-4456-8875-FCEBA6F54426}"/>
              </a:ext>
            </a:extLst>
          </p:cNvPr>
          <p:cNvSpPr txBox="1">
            <a:spLocks/>
          </p:cNvSpPr>
          <p:nvPr/>
        </p:nvSpPr>
        <p:spPr>
          <a:xfrm>
            <a:off x="2484120" y="756732"/>
            <a:ext cx="8168640" cy="5324027"/>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4400" dirty="0">
                <a:latin typeface="Dreaming Outloud Pro" panose="03050502040302030504" pitchFamily="66" charset="0"/>
                <a:cs typeface="Dreaming Outloud Pro" panose="03050502040302030504" pitchFamily="66" charset="0"/>
              </a:rPr>
              <a:t>Children are expected to read at least four times a week to an adult at home and for the adult to sign their reading diary.  </a:t>
            </a:r>
          </a:p>
          <a:p>
            <a:pPr marL="0" indent="0">
              <a:buFont typeface="Arial" pitchFamily="34" charset="0"/>
              <a:buNone/>
            </a:pPr>
            <a:endParaRPr lang="en-GB" sz="14400" dirty="0">
              <a:latin typeface="Dreaming Outloud Pro" panose="03050502040302030504" pitchFamily="66" charset="0"/>
              <a:cs typeface="Dreaming Outloud Pro" panose="03050502040302030504" pitchFamily="66" charset="0"/>
            </a:endParaRPr>
          </a:p>
          <a:p>
            <a:r>
              <a:rPr lang="en-GB" sz="14400" dirty="0">
                <a:latin typeface="Dreaming Outloud Pro" panose="03050502040302030504" pitchFamily="66" charset="0"/>
                <a:cs typeface="Dreaming Outloud Pro" panose="03050502040302030504" pitchFamily="66" charset="0"/>
              </a:rPr>
              <a:t>Children will receive </a:t>
            </a:r>
            <a:r>
              <a:rPr lang="en-GB" sz="14400" b="1" dirty="0">
                <a:latin typeface="Dreaming Outloud Pro" panose="03050502040302030504" pitchFamily="66" charset="0"/>
                <a:cs typeface="Dreaming Outloud Pro" panose="03050502040302030504" pitchFamily="66" charset="0"/>
              </a:rPr>
              <a:t>one/ two books at a time. </a:t>
            </a:r>
          </a:p>
          <a:p>
            <a:pPr marL="0" indent="0">
              <a:buFont typeface="Arial" pitchFamily="34" charset="0"/>
              <a:buNone/>
            </a:pPr>
            <a:endParaRPr lang="en-GB" sz="14400" b="1" dirty="0">
              <a:latin typeface="Dreaming Outloud Pro" panose="03050502040302030504" pitchFamily="66" charset="0"/>
              <a:cs typeface="Dreaming Outloud Pro" panose="03050502040302030504" pitchFamily="66" charset="0"/>
            </a:endParaRPr>
          </a:p>
          <a:p>
            <a:r>
              <a:rPr lang="en-GB" sz="14400" dirty="0">
                <a:latin typeface="Dreaming Outloud Pro" panose="03050502040302030504" pitchFamily="66" charset="0"/>
                <a:cs typeface="Dreaming Outloud Pro" panose="03050502040302030504" pitchFamily="66" charset="0"/>
              </a:rPr>
              <a:t>Reading diaries are expected to be in school every day please. </a:t>
            </a:r>
          </a:p>
          <a:p>
            <a:endParaRPr lang="en-GB" dirty="0">
              <a:solidFill>
                <a:srgbClr val="0070C0"/>
              </a:solidFill>
              <a:latin typeface="Arial" panose="020B0604020202020204" pitchFamily="34" charset="0"/>
              <a:cs typeface="Arial" panose="020B0604020202020204" pitchFamily="34" charset="0"/>
            </a:endParaRPr>
          </a:p>
        </p:txBody>
      </p:sp>
      <p:pic>
        <p:nvPicPr>
          <p:cNvPr id="10" name="Picture 2" descr="39,417 Children Reading Illustrations &amp; Clip Art - iStock">
            <a:extLst>
              <a:ext uri="{FF2B5EF4-FFF2-40B4-BE49-F238E27FC236}">
                <a16:creationId xmlns:a16="http://schemas.microsoft.com/office/drawing/2014/main" id="{0C9FB071-0DCD-4BBC-B1D8-9DB98F731FB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5859" y="6105529"/>
            <a:ext cx="5005161" cy="3685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959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49613" y="8371182"/>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5320136" y="811139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7" name="Freeform 7"/>
          <p:cNvSpPr/>
          <p:nvPr/>
        </p:nvSpPr>
        <p:spPr>
          <a:xfrm rot="-6501107">
            <a:off x="365901" y="199310"/>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3980649" y="459936"/>
            <a:ext cx="10689338" cy="1458091"/>
          </a:xfrm>
          <a:prstGeom prst="rect">
            <a:avLst/>
          </a:prstGeom>
        </p:spPr>
        <p:txBody>
          <a:bodyPr lIns="0" tIns="0" rIns="0" bIns="0" rtlCol="0" anchor="t">
            <a:spAutoFit/>
          </a:bodyPr>
          <a:lstStyle/>
          <a:p>
            <a:pPr algn="ctr">
              <a:lnSpc>
                <a:spcPts val="11024"/>
              </a:lnSpc>
            </a:pPr>
            <a:r>
              <a:rPr lang="en-US" sz="10400" dirty="0">
                <a:solidFill>
                  <a:srgbClr val="202F5A"/>
                </a:solidFill>
                <a:latin typeface="Modern Love Grunge"/>
              </a:rPr>
              <a:t> School Website</a:t>
            </a:r>
            <a:endParaRPr lang="en-US" dirty="0"/>
          </a:p>
        </p:txBody>
      </p:sp>
      <p:sp>
        <p:nvSpPr>
          <p:cNvPr id="6" name="Freeform 6"/>
          <p:cNvSpPr/>
          <p:nvPr/>
        </p:nvSpPr>
        <p:spPr>
          <a:xfrm>
            <a:off x="666547" y="6621294"/>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7"/>
            <a:stretch>
              <a:fillRect/>
            </a:stretch>
          </a:blipFill>
        </p:spPr>
        <p:txBody>
          <a:bodyPr/>
          <a:lstStyle/>
          <a:p>
            <a:endParaRPr lang="en-GB"/>
          </a:p>
        </p:txBody>
      </p:sp>
      <p:sp>
        <p:nvSpPr>
          <p:cNvPr id="15" name="TextBox 14">
            <a:extLst>
              <a:ext uri="{FF2B5EF4-FFF2-40B4-BE49-F238E27FC236}">
                <a16:creationId xmlns:a16="http://schemas.microsoft.com/office/drawing/2014/main" id="{7B7BC0DF-4932-4B55-A174-A0016CB1F029}"/>
              </a:ext>
            </a:extLst>
          </p:cNvPr>
          <p:cNvSpPr txBox="1"/>
          <p:nvPr/>
        </p:nvSpPr>
        <p:spPr>
          <a:xfrm>
            <a:off x="3598575" y="1938567"/>
            <a:ext cx="10818378" cy="1446550"/>
          </a:xfrm>
          <a:prstGeom prst="rect">
            <a:avLst/>
          </a:prstGeom>
          <a:noFill/>
        </p:spPr>
        <p:txBody>
          <a:bodyPr wrap="square" rtlCol="0">
            <a:spAutoFit/>
          </a:bodyPr>
          <a:lstStyle/>
          <a:p>
            <a:pPr algn="ctr"/>
            <a:r>
              <a:rPr lang="en-GB" sz="8800" dirty="0"/>
              <a:t>www.ctk.hccmac.co.uk</a:t>
            </a:r>
          </a:p>
        </p:txBody>
      </p:sp>
      <p:sp>
        <p:nvSpPr>
          <p:cNvPr id="18" name="Oval 17">
            <a:extLst>
              <a:ext uri="{FF2B5EF4-FFF2-40B4-BE49-F238E27FC236}">
                <a16:creationId xmlns:a16="http://schemas.microsoft.com/office/drawing/2014/main" id="{1BF33F93-0217-426C-BA26-D50F3E385E1E}"/>
              </a:ext>
            </a:extLst>
          </p:cNvPr>
          <p:cNvSpPr/>
          <p:nvPr/>
        </p:nvSpPr>
        <p:spPr>
          <a:xfrm>
            <a:off x="3598575" y="589668"/>
            <a:ext cx="1089589" cy="320629"/>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10" name="Picture 9">
            <a:extLst>
              <a:ext uri="{FF2B5EF4-FFF2-40B4-BE49-F238E27FC236}">
                <a16:creationId xmlns:a16="http://schemas.microsoft.com/office/drawing/2014/main" id="{BE712F8E-35C1-7528-6F84-5C9F7836BC4A}"/>
              </a:ext>
            </a:extLst>
          </p:cNvPr>
          <p:cNvPicPr>
            <a:picLocks noChangeAspect="1"/>
          </p:cNvPicPr>
          <p:nvPr/>
        </p:nvPicPr>
        <p:blipFill>
          <a:blip r:embed="rId8"/>
          <a:stretch>
            <a:fillRect/>
          </a:stretch>
        </p:blipFill>
        <p:spPr>
          <a:xfrm>
            <a:off x="6317639" y="3632111"/>
            <a:ext cx="9974243" cy="4828296"/>
          </a:xfrm>
          <a:prstGeom prst="rect">
            <a:avLst/>
          </a:prstGeom>
        </p:spPr>
      </p:pic>
      <p:pic>
        <p:nvPicPr>
          <p:cNvPr id="12" name="Picture 11">
            <a:extLst>
              <a:ext uri="{FF2B5EF4-FFF2-40B4-BE49-F238E27FC236}">
                <a16:creationId xmlns:a16="http://schemas.microsoft.com/office/drawing/2014/main" id="{18B29731-AB2F-7E0C-D86A-82CCBB35FD34}"/>
              </a:ext>
            </a:extLst>
          </p:cNvPr>
          <p:cNvPicPr>
            <a:picLocks noChangeAspect="1"/>
          </p:cNvPicPr>
          <p:nvPr/>
        </p:nvPicPr>
        <p:blipFill>
          <a:blip r:embed="rId9"/>
          <a:stretch>
            <a:fillRect/>
          </a:stretch>
        </p:blipFill>
        <p:spPr>
          <a:xfrm>
            <a:off x="1491169" y="3405657"/>
            <a:ext cx="4419983" cy="5075360"/>
          </a:xfrm>
          <a:prstGeom prst="rect">
            <a:avLst/>
          </a:prstGeom>
        </p:spPr>
      </p:pic>
      <p:sp>
        <p:nvSpPr>
          <p:cNvPr id="17" name="Oval 16">
            <a:extLst>
              <a:ext uri="{FF2B5EF4-FFF2-40B4-BE49-F238E27FC236}">
                <a16:creationId xmlns:a16="http://schemas.microsoft.com/office/drawing/2014/main" id="{56867D35-E654-48E8-8C31-1F78346DBDE7}"/>
              </a:ext>
            </a:extLst>
          </p:cNvPr>
          <p:cNvSpPr/>
          <p:nvPr/>
        </p:nvSpPr>
        <p:spPr>
          <a:xfrm>
            <a:off x="1352512" y="5300451"/>
            <a:ext cx="3174589" cy="701196"/>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CA171857-5A53-8C94-BDD8-1BF8FD96189A}"/>
              </a:ext>
            </a:extLst>
          </p:cNvPr>
          <p:cNvSpPr txBox="1"/>
          <p:nvPr/>
        </p:nvSpPr>
        <p:spPr>
          <a:xfrm>
            <a:off x="8882175" y="9160675"/>
            <a:ext cx="4526602" cy="646331"/>
          </a:xfrm>
          <a:custGeom>
            <a:avLst/>
            <a:gdLst>
              <a:gd name="csX0" fmla="*/ 0 w 4526602"/>
              <a:gd name="csY0" fmla="*/ 0 h 646331"/>
              <a:gd name="csX1" fmla="*/ 475293 w 4526602"/>
              <a:gd name="csY1" fmla="*/ 0 h 646331"/>
              <a:gd name="csX2" fmla="*/ 905320 w 4526602"/>
              <a:gd name="csY2" fmla="*/ 0 h 646331"/>
              <a:gd name="csX3" fmla="*/ 1516412 w 4526602"/>
              <a:gd name="csY3" fmla="*/ 0 h 646331"/>
              <a:gd name="csX4" fmla="*/ 2172769 w 4526602"/>
              <a:gd name="csY4" fmla="*/ 0 h 646331"/>
              <a:gd name="csX5" fmla="*/ 2693328 w 4526602"/>
              <a:gd name="csY5" fmla="*/ 0 h 646331"/>
              <a:gd name="csX6" fmla="*/ 3168621 w 4526602"/>
              <a:gd name="csY6" fmla="*/ 0 h 646331"/>
              <a:gd name="csX7" fmla="*/ 3824979 w 4526602"/>
              <a:gd name="csY7" fmla="*/ 0 h 646331"/>
              <a:gd name="csX8" fmla="*/ 4526602 w 4526602"/>
              <a:gd name="csY8" fmla="*/ 0 h 646331"/>
              <a:gd name="csX9" fmla="*/ 4526602 w 4526602"/>
              <a:gd name="csY9" fmla="*/ 336092 h 646331"/>
              <a:gd name="csX10" fmla="*/ 4526602 w 4526602"/>
              <a:gd name="csY10" fmla="*/ 646331 h 646331"/>
              <a:gd name="csX11" fmla="*/ 4096575 w 4526602"/>
              <a:gd name="csY11" fmla="*/ 646331 h 646331"/>
              <a:gd name="csX12" fmla="*/ 3530750 w 4526602"/>
              <a:gd name="csY12" fmla="*/ 646331 h 646331"/>
              <a:gd name="csX13" fmla="*/ 3100722 w 4526602"/>
              <a:gd name="csY13" fmla="*/ 646331 h 646331"/>
              <a:gd name="csX14" fmla="*/ 2444365 w 4526602"/>
              <a:gd name="csY14" fmla="*/ 646331 h 646331"/>
              <a:gd name="csX15" fmla="*/ 1788008 w 4526602"/>
              <a:gd name="csY15" fmla="*/ 646331 h 646331"/>
              <a:gd name="csX16" fmla="*/ 1222183 w 4526602"/>
              <a:gd name="csY16" fmla="*/ 646331 h 646331"/>
              <a:gd name="csX17" fmla="*/ 792155 w 4526602"/>
              <a:gd name="csY17" fmla="*/ 646331 h 646331"/>
              <a:gd name="csX18" fmla="*/ 0 w 4526602"/>
              <a:gd name="csY18" fmla="*/ 646331 h 646331"/>
              <a:gd name="csX19" fmla="*/ 0 w 4526602"/>
              <a:gd name="csY19" fmla="*/ 336092 h 646331"/>
              <a:gd name="csX20" fmla="*/ 0 w 4526602"/>
              <a:gd name="csY20"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4526602" h="646331" extrusionOk="0">
                <a:moveTo>
                  <a:pt x="0" y="0"/>
                </a:moveTo>
                <a:cubicBezTo>
                  <a:pt x="154738" y="-16111"/>
                  <a:pt x="256139" y="28682"/>
                  <a:pt x="475293" y="0"/>
                </a:cubicBezTo>
                <a:cubicBezTo>
                  <a:pt x="694447" y="-28682"/>
                  <a:pt x="742020" y="27726"/>
                  <a:pt x="905320" y="0"/>
                </a:cubicBezTo>
                <a:cubicBezTo>
                  <a:pt x="1068620" y="-27726"/>
                  <a:pt x="1261095" y="38278"/>
                  <a:pt x="1516412" y="0"/>
                </a:cubicBezTo>
                <a:cubicBezTo>
                  <a:pt x="1771729" y="-38278"/>
                  <a:pt x="1967014" y="18545"/>
                  <a:pt x="2172769" y="0"/>
                </a:cubicBezTo>
                <a:cubicBezTo>
                  <a:pt x="2378524" y="-18545"/>
                  <a:pt x="2507180" y="61868"/>
                  <a:pt x="2693328" y="0"/>
                </a:cubicBezTo>
                <a:cubicBezTo>
                  <a:pt x="2879476" y="-61868"/>
                  <a:pt x="2985304" y="41079"/>
                  <a:pt x="3168621" y="0"/>
                </a:cubicBezTo>
                <a:cubicBezTo>
                  <a:pt x="3351938" y="-41079"/>
                  <a:pt x="3689034" y="19467"/>
                  <a:pt x="3824979" y="0"/>
                </a:cubicBezTo>
                <a:cubicBezTo>
                  <a:pt x="3960924" y="-19467"/>
                  <a:pt x="4342980" y="21783"/>
                  <a:pt x="4526602" y="0"/>
                </a:cubicBezTo>
                <a:cubicBezTo>
                  <a:pt x="4561490" y="89361"/>
                  <a:pt x="4505247" y="168950"/>
                  <a:pt x="4526602" y="336092"/>
                </a:cubicBezTo>
                <a:cubicBezTo>
                  <a:pt x="4547957" y="503234"/>
                  <a:pt x="4506561" y="510945"/>
                  <a:pt x="4526602" y="646331"/>
                </a:cubicBezTo>
                <a:cubicBezTo>
                  <a:pt x="4323214" y="667138"/>
                  <a:pt x="4212090" y="637184"/>
                  <a:pt x="4096575" y="646331"/>
                </a:cubicBezTo>
                <a:cubicBezTo>
                  <a:pt x="3981060" y="655478"/>
                  <a:pt x="3760539" y="606629"/>
                  <a:pt x="3530750" y="646331"/>
                </a:cubicBezTo>
                <a:cubicBezTo>
                  <a:pt x="3300962" y="686033"/>
                  <a:pt x="3239413" y="638774"/>
                  <a:pt x="3100722" y="646331"/>
                </a:cubicBezTo>
                <a:cubicBezTo>
                  <a:pt x="2962031" y="653888"/>
                  <a:pt x="2595657" y="639102"/>
                  <a:pt x="2444365" y="646331"/>
                </a:cubicBezTo>
                <a:cubicBezTo>
                  <a:pt x="2293073" y="653560"/>
                  <a:pt x="1978396" y="592607"/>
                  <a:pt x="1788008" y="646331"/>
                </a:cubicBezTo>
                <a:cubicBezTo>
                  <a:pt x="1597620" y="700055"/>
                  <a:pt x="1356098" y="644548"/>
                  <a:pt x="1222183" y="646331"/>
                </a:cubicBezTo>
                <a:cubicBezTo>
                  <a:pt x="1088268" y="648114"/>
                  <a:pt x="986695" y="632364"/>
                  <a:pt x="792155" y="646331"/>
                </a:cubicBezTo>
                <a:cubicBezTo>
                  <a:pt x="597615" y="660298"/>
                  <a:pt x="266610" y="587262"/>
                  <a:pt x="0" y="646331"/>
                </a:cubicBezTo>
                <a:cubicBezTo>
                  <a:pt x="-31096" y="568345"/>
                  <a:pt x="3201" y="398166"/>
                  <a:pt x="0" y="336092"/>
                </a:cubicBezTo>
                <a:cubicBezTo>
                  <a:pt x="-3201" y="274018"/>
                  <a:pt x="33304" y="145625"/>
                  <a:pt x="0" y="0"/>
                </a:cubicBezTo>
                <a:close/>
              </a:path>
            </a:pathLst>
          </a:custGeom>
          <a:noFill/>
          <a:ln w="38100">
            <a:solidFill>
              <a:srgbClr val="FF0000"/>
            </a:solidFill>
            <a:extLst>
              <a:ext uri="{C807C97D-BFC1-408E-A445-0C87EB9F89A2}">
                <ask:lineSketchStyleProps xmlns:ask="http://schemas.microsoft.com/office/drawing/2018/sketchyshapes" sd="926442599">
                  <a:prstGeom prst="rect">
                    <a:avLst/>
                  </a:prstGeom>
                  <ask:type>
                    <ask:lineSketchScribble/>
                  </ask:type>
                </ask:lineSketchStyleProps>
              </a:ext>
            </a:extLst>
          </a:ln>
        </p:spPr>
        <p:txBody>
          <a:bodyPr wrap="square" rtlCol="0">
            <a:spAutoFit/>
          </a:bodyPr>
          <a:lstStyle/>
          <a:p>
            <a:pPr algn="ctr"/>
            <a:r>
              <a:rPr lang="en-GB" dirty="0"/>
              <a:t>You can also see you child’s previous classes photo gallery. </a:t>
            </a:r>
          </a:p>
        </p:txBody>
      </p:sp>
    </p:spTree>
    <p:extLst>
      <p:ext uri="{BB962C8B-B14F-4D97-AF65-F5344CB8AC3E}">
        <p14:creationId xmlns:p14="http://schemas.microsoft.com/office/powerpoint/2010/main" val="1821676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7" name="Freeform 7"/>
          <p:cNvSpPr/>
          <p:nvPr/>
        </p:nvSpPr>
        <p:spPr>
          <a:xfrm rot="-6501107">
            <a:off x="365901" y="199310"/>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2647052" y="755516"/>
            <a:ext cx="13266369" cy="1410643"/>
          </a:xfrm>
          <a:prstGeom prst="rect">
            <a:avLst/>
          </a:prstGeom>
        </p:spPr>
        <p:txBody>
          <a:bodyPr wrap="square" lIns="0" tIns="0" rIns="0" bIns="0" rtlCol="0" anchor="t">
            <a:spAutoFit/>
          </a:bodyPr>
          <a:lstStyle/>
          <a:p>
            <a:pPr algn="ctr">
              <a:lnSpc>
                <a:spcPts val="11024"/>
              </a:lnSpc>
            </a:pPr>
            <a:r>
              <a:rPr lang="en-US" sz="10400" dirty="0">
                <a:solidFill>
                  <a:srgbClr val="202F5A"/>
                </a:solidFill>
                <a:latin typeface="Modern Love Grunge"/>
              </a:rPr>
              <a:t>Twitter now called X</a:t>
            </a:r>
            <a:endParaRPr lang="en-US" dirty="0"/>
          </a:p>
        </p:txBody>
      </p:sp>
      <p:sp>
        <p:nvSpPr>
          <p:cNvPr id="12" name="TextBox 11">
            <a:extLst>
              <a:ext uri="{FF2B5EF4-FFF2-40B4-BE49-F238E27FC236}">
                <a16:creationId xmlns:a16="http://schemas.microsoft.com/office/drawing/2014/main" id="{DF2DDAA5-E189-4F62-B605-7D2F7B2BDE23}"/>
              </a:ext>
            </a:extLst>
          </p:cNvPr>
          <p:cNvSpPr txBox="1"/>
          <p:nvPr/>
        </p:nvSpPr>
        <p:spPr>
          <a:xfrm>
            <a:off x="4071914" y="2104791"/>
            <a:ext cx="10416643" cy="1446550"/>
          </a:xfrm>
          <a:prstGeom prst="rect">
            <a:avLst/>
          </a:prstGeom>
          <a:noFill/>
        </p:spPr>
        <p:txBody>
          <a:bodyPr wrap="square" rtlCol="0">
            <a:spAutoFit/>
          </a:bodyPr>
          <a:lstStyle/>
          <a:p>
            <a:pPr algn="ctr"/>
            <a:r>
              <a:rPr lang="en-GB" sz="8800" dirty="0"/>
              <a:t>@</a:t>
            </a:r>
            <a:r>
              <a:rPr lang="en-GB" sz="8800" dirty="0" err="1"/>
              <a:t>CTKPrimaryCov</a:t>
            </a:r>
            <a:endParaRPr lang="en-GB" sz="8800" dirty="0"/>
          </a:p>
        </p:txBody>
      </p:sp>
      <p:sp>
        <p:nvSpPr>
          <p:cNvPr id="16" name="Content Placeholder 2">
            <a:extLst>
              <a:ext uri="{FF2B5EF4-FFF2-40B4-BE49-F238E27FC236}">
                <a16:creationId xmlns:a16="http://schemas.microsoft.com/office/drawing/2014/main" id="{9C67D9CE-376D-4109-9EA9-B3F8237C61E1}"/>
              </a:ext>
            </a:extLst>
          </p:cNvPr>
          <p:cNvSpPr txBox="1">
            <a:spLocks/>
          </p:cNvSpPr>
          <p:nvPr/>
        </p:nvSpPr>
        <p:spPr>
          <a:xfrm>
            <a:off x="1150244" y="3759260"/>
            <a:ext cx="16695796" cy="6075139"/>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5400" dirty="0">
                <a:latin typeface="Dreaming Outloud Pro" panose="03050502040302030504" pitchFamily="66" charset="0"/>
                <a:cs typeface="Dreaming Outloud Pro" panose="03050502040302030504" pitchFamily="66" charset="0"/>
              </a:rPr>
              <a:t>Log on to see regular updates …</a:t>
            </a:r>
          </a:p>
          <a:p>
            <a:pPr algn="just"/>
            <a:r>
              <a:rPr lang="en-GB" sz="5400" dirty="0">
                <a:latin typeface="Dreaming Outloud Pro" panose="03050502040302030504" pitchFamily="66" charset="0"/>
                <a:cs typeface="Dreaming Outloud Pro" panose="03050502040302030504" pitchFamily="66" charset="0"/>
              </a:rPr>
              <a:t>Celebration of learning</a:t>
            </a:r>
          </a:p>
          <a:p>
            <a:pPr algn="just"/>
            <a:r>
              <a:rPr lang="en-GB" sz="5400" dirty="0">
                <a:latin typeface="Dreaming Outloud Pro" panose="03050502040302030504" pitchFamily="66" charset="0"/>
                <a:cs typeface="Dreaming Outloud Pro" panose="03050502040302030504" pitchFamily="66" charset="0"/>
              </a:rPr>
              <a:t>Celebration of pupil achievements</a:t>
            </a:r>
          </a:p>
          <a:p>
            <a:pPr algn="just"/>
            <a:r>
              <a:rPr lang="en-GB" sz="5400" dirty="0">
                <a:latin typeface="Dreaming Outloud Pro" panose="03050502040302030504" pitchFamily="66" charset="0"/>
                <a:cs typeface="Dreaming Outloud Pro" panose="03050502040302030504" pitchFamily="66" charset="0"/>
              </a:rPr>
              <a:t>Catholic Life evidence</a:t>
            </a:r>
          </a:p>
          <a:p>
            <a:pPr algn="just"/>
            <a:r>
              <a:rPr lang="en-GB" sz="5400" dirty="0">
                <a:latin typeface="Dreaming Outloud Pro" panose="03050502040302030504" pitchFamily="66" charset="0"/>
                <a:cs typeface="Dreaming Outloud Pro" panose="03050502040302030504" pitchFamily="66" charset="0"/>
              </a:rPr>
              <a:t>Sporting events</a:t>
            </a:r>
          </a:p>
          <a:p>
            <a:pPr algn="just"/>
            <a:r>
              <a:rPr lang="en-GB" sz="5400" dirty="0">
                <a:latin typeface="Dreaming Outloud Pro" panose="03050502040302030504" pitchFamily="66" charset="0"/>
                <a:cs typeface="Dreaming Outloud Pro" panose="03050502040302030504" pitchFamily="66" charset="0"/>
              </a:rPr>
              <a:t>Extra-curricular activities</a:t>
            </a:r>
          </a:p>
          <a:p>
            <a:pPr algn="just"/>
            <a:r>
              <a:rPr lang="en-GB" sz="5400" dirty="0">
                <a:latin typeface="Dreaming Outloud Pro" panose="03050502040302030504" pitchFamily="66" charset="0"/>
                <a:cs typeface="Dreaming Outloud Pro" panose="03050502040302030504" pitchFamily="66" charset="0"/>
              </a:rPr>
              <a:t>Day to day school life</a:t>
            </a:r>
          </a:p>
          <a:p>
            <a:pPr algn="just"/>
            <a:endParaRPr lang="en-GB" dirty="0"/>
          </a:p>
          <a:p>
            <a:pPr algn="just"/>
            <a:endParaRPr lang="en-GB" dirty="0"/>
          </a:p>
        </p:txBody>
      </p:sp>
      <p:pic>
        <p:nvPicPr>
          <p:cNvPr id="6" name="Picture 5"/>
          <p:cNvPicPr>
            <a:picLocks noChangeAspect="1"/>
          </p:cNvPicPr>
          <p:nvPr/>
        </p:nvPicPr>
        <p:blipFill>
          <a:blip r:embed="rId7"/>
          <a:stretch>
            <a:fillRect/>
          </a:stretch>
        </p:blipFill>
        <p:spPr>
          <a:xfrm>
            <a:off x="12137139" y="3998713"/>
            <a:ext cx="5449460" cy="3065321"/>
          </a:xfrm>
          <a:prstGeom prst="rect">
            <a:avLst/>
          </a:prstGeom>
        </p:spPr>
      </p:pic>
    </p:spTree>
    <p:extLst>
      <p:ext uri="{BB962C8B-B14F-4D97-AF65-F5344CB8AC3E}">
        <p14:creationId xmlns:p14="http://schemas.microsoft.com/office/powerpoint/2010/main" val="398461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15240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673932" y="8094923"/>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1476692" y="9045900"/>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7" name="Freeform 7"/>
          <p:cNvSpPr/>
          <p:nvPr/>
        </p:nvSpPr>
        <p:spPr>
          <a:xfrm rot="-6501107">
            <a:off x="232551" y="-21066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p:cNvSpPr txBox="1"/>
          <p:nvPr/>
        </p:nvSpPr>
        <p:spPr>
          <a:xfrm>
            <a:off x="1840068" y="898077"/>
            <a:ext cx="10689338" cy="1458091"/>
          </a:xfrm>
          <a:prstGeom prst="rect">
            <a:avLst/>
          </a:prstGeom>
        </p:spPr>
        <p:txBody>
          <a:bodyPr lIns="0" tIns="0" rIns="0" bIns="0" rtlCol="0" anchor="t">
            <a:spAutoFit/>
          </a:bodyPr>
          <a:lstStyle/>
          <a:p>
            <a:pPr algn="ctr">
              <a:lnSpc>
                <a:spcPts val="11024"/>
              </a:lnSpc>
            </a:pPr>
            <a:r>
              <a:rPr lang="en-US" sz="10400" dirty="0">
                <a:solidFill>
                  <a:srgbClr val="202F5A"/>
                </a:solidFill>
                <a:latin typeface="Modern Love Grunge"/>
              </a:rPr>
              <a:t>Parent Link</a:t>
            </a:r>
            <a:endParaRPr lang="en-US" dirty="0"/>
          </a:p>
        </p:txBody>
      </p:sp>
      <p:sp>
        <p:nvSpPr>
          <p:cNvPr id="11" name="TextBox 10">
            <a:extLst>
              <a:ext uri="{FF2B5EF4-FFF2-40B4-BE49-F238E27FC236}">
                <a16:creationId xmlns:a16="http://schemas.microsoft.com/office/drawing/2014/main" id="{82522224-EECA-4114-9C6B-23A917BDE5AB}"/>
              </a:ext>
            </a:extLst>
          </p:cNvPr>
          <p:cNvSpPr txBox="1"/>
          <p:nvPr/>
        </p:nvSpPr>
        <p:spPr>
          <a:xfrm>
            <a:off x="10833973" y="2192077"/>
            <a:ext cx="6921629" cy="6801862"/>
          </a:xfrm>
          <a:prstGeom prst="rect">
            <a:avLst/>
          </a:prstGeom>
          <a:noFill/>
        </p:spPr>
        <p:txBody>
          <a:bodyPr wrap="square" rtlCol="0">
            <a:spAutoFit/>
          </a:bodyPr>
          <a:lstStyle/>
          <a:p>
            <a:pPr algn="just"/>
            <a:r>
              <a:rPr lang="en-GB" sz="4400" dirty="0">
                <a:latin typeface="Dreaming Outloud Pro" panose="03050502040302030504" pitchFamily="66" charset="0"/>
                <a:cs typeface="Dreaming Outloud Pro" panose="03050502040302030504" pitchFamily="66" charset="0"/>
              </a:rPr>
              <a:t>Please use our parent link email address to raise questions, express concerns or liaise with staff.  If you have a private issue or a safeguarding  to discuss, please use Parent Link to ask for a return phone call.</a:t>
            </a:r>
            <a:endParaRPr lang="en-GB" sz="4800" dirty="0">
              <a:latin typeface="Dreaming Outloud Pro" panose="03050502040302030504" pitchFamily="66" charset="0"/>
              <a:cs typeface="Dreaming Outloud Pro" panose="03050502040302030504" pitchFamily="66" charset="0"/>
            </a:endParaRPr>
          </a:p>
          <a:p>
            <a:pPr algn="just"/>
            <a:r>
              <a:rPr lang="en-GB" sz="3200" dirty="0">
                <a:latin typeface="Arial" panose="020B0604020202020204" pitchFamily="34" charset="0"/>
                <a:cs typeface="Arial" panose="020B0604020202020204" pitchFamily="34" charset="0"/>
              </a:rPr>
              <a:t> </a:t>
            </a:r>
            <a:endParaRPr lang="en-GB" sz="3200" dirty="0">
              <a:latin typeface="Arial" panose="020B0604020202020204" pitchFamily="34" charset="0"/>
              <a:cs typeface="Arial" panose="020B0604020202020204" pitchFamily="34" charset="0"/>
              <a:hlinkClick r:id="rId7"/>
            </a:endParaRPr>
          </a:p>
          <a:p>
            <a:pPr algn="just"/>
            <a:r>
              <a:rPr lang="en-GB" sz="3200" dirty="0">
                <a:solidFill>
                  <a:srgbClr val="0070C0"/>
                </a:solidFill>
                <a:latin typeface="Arial" panose="020B0604020202020204" pitchFamily="34" charset="0"/>
                <a:cs typeface="Arial" panose="020B0604020202020204" pitchFamily="34" charset="0"/>
                <a:hlinkClick r:id="rId7"/>
              </a:rPr>
              <a:t>parentlink@ctk.coventry.sch.uk</a:t>
            </a:r>
            <a:endParaRPr lang="en-GB" sz="3200" dirty="0">
              <a:solidFill>
                <a:srgbClr val="0070C0"/>
              </a:solidFill>
              <a:latin typeface="Arial" panose="020B0604020202020204" pitchFamily="34" charset="0"/>
              <a:cs typeface="Arial" panose="020B0604020202020204" pitchFamily="34" charset="0"/>
            </a:endParaRPr>
          </a:p>
          <a:p>
            <a:endParaRPr lang="en-GB" sz="2000" dirty="0">
              <a:solidFill>
                <a:srgbClr val="0070C0"/>
              </a:solidFill>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DA6B007F-7A6A-449D-87EA-976B416C581C}"/>
              </a:ext>
            </a:extLst>
          </p:cNvPr>
          <p:cNvPicPr>
            <a:picLocks noChangeAspect="1"/>
          </p:cNvPicPr>
          <p:nvPr/>
        </p:nvPicPr>
        <p:blipFill>
          <a:blip r:embed="rId8"/>
          <a:stretch>
            <a:fillRect/>
          </a:stretch>
        </p:blipFill>
        <p:spPr>
          <a:xfrm>
            <a:off x="245861" y="3406645"/>
            <a:ext cx="10069572" cy="4923128"/>
          </a:xfrm>
          <a:prstGeom prst="rect">
            <a:avLst/>
          </a:prstGeom>
        </p:spPr>
      </p:pic>
      <p:sp>
        <p:nvSpPr>
          <p:cNvPr id="15" name="Oval 14">
            <a:extLst>
              <a:ext uri="{FF2B5EF4-FFF2-40B4-BE49-F238E27FC236}">
                <a16:creationId xmlns:a16="http://schemas.microsoft.com/office/drawing/2014/main" id="{6FFBE7CD-6DC3-4F15-890F-32CE3AEC921A}"/>
              </a:ext>
            </a:extLst>
          </p:cNvPr>
          <p:cNvSpPr/>
          <p:nvPr/>
        </p:nvSpPr>
        <p:spPr>
          <a:xfrm>
            <a:off x="3117037" y="5765474"/>
            <a:ext cx="3163903" cy="394603"/>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8858440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A9EA3-7F27-C9A8-9EFB-952FD56213A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9C7B541-4CD5-D890-C1F1-89B29C444435}"/>
              </a:ext>
            </a:extLst>
          </p:cNvPr>
          <p:cNvSpPr/>
          <p:nvPr/>
        </p:nvSpPr>
        <p:spPr>
          <a:xfrm>
            <a:off x="9280237" y="-15240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a:extLst>
              <a:ext uri="{FF2B5EF4-FFF2-40B4-BE49-F238E27FC236}">
                <a16:creationId xmlns:a16="http://schemas.microsoft.com/office/drawing/2014/main" id="{973CD5C1-3B85-C2C4-C314-570EA0582665}"/>
              </a:ext>
            </a:extLst>
          </p:cNvPr>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a:extLst>
              <a:ext uri="{FF2B5EF4-FFF2-40B4-BE49-F238E27FC236}">
                <a16:creationId xmlns:a16="http://schemas.microsoft.com/office/drawing/2014/main" id="{036D7C51-45A5-6A5A-70B7-047D4971EE9F}"/>
              </a:ext>
            </a:extLst>
          </p:cNvPr>
          <p:cNvSpPr/>
          <p:nvPr/>
        </p:nvSpPr>
        <p:spPr>
          <a:xfrm flipH="1">
            <a:off x="11530032" y="9109276"/>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a:extLst>
              <a:ext uri="{FF2B5EF4-FFF2-40B4-BE49-F238E27FC236}">
                <a16:creationId xmlns:a16="http://schemas.microsoft.com/office/drawing/2014/main" id="{294A1AB0-F2CD-CF82-E94A-D77F3DD3D3B7}"/>
              </a:ext>
            </a:extLst>
          </p:cNvPr>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7" name="Freeform 7">
            <a:extLst>
              <a:ext uri="{FF2B5EF4-FFF2-40B4-BE49-F238E27FC236}">
                <a16:creationId xmlns:a16="http://schemas.microsoft.com/office/drawing/2014/main" id="{C62E953E-F2D2-FFD8-1E8F-89BFF1C46078}"/>
              </a:ext>
            </a:extLst>
          </p:cNvPr>
          <p:cNvSpPr/>
          <p:nvPr/>
        </p:nvSpPr>
        <p:spPr>
          <a:xfrm rot="-6501107">
            <a:off x="61101" y="-703182"/>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TextBox 8">
            <a:extLst>
              <a:ext uri="{FF2B5EF4-FFF2-40B4-BE49-F238E27FC236}">
                <a16:creationId xmlns:a16="http://schemas.microsoft.com/office/drawing/2014/main" id="{1F50BB04-C2B9-B8F1-67AC-2DE7F447A80B}"/>
              </a:ext>
            </a:extLst>
          </p:cNvPr>
          <p:cNvSpPr txBox="1"/>
          <p:nvPr/>
        </p:nvSpPr>
        <p:spPr>
          <a:xfrm>
            <a:off x="-304800" y="573194"/>
            <a:ext cx="18546066" cy="1365758"/>
          </a:xfrm>
          <a:prstGeom prst="rect">
            <a:avLst/>
          </a:prstGeom>
        </p:spPr>
        <p:txBody>
          <a:bodyPr wrap="square" lIns="0" tIns="0" rIns="0" bIns="0" rtlCol="0" anchor="t">
            <a:spAutoFit/>
          </a:bodyPr>
          <a:lstStyle/>
          <a:p>
            <a:pPr algn="ctr">
              <a:lnSpc>
                <a:spcPts val="11024"/>
              </a:lnSpc>
            </a:pPr>
            <a:r>
              <a:rPr lang="en-US" sz="8000" dirty="0">
                <a:solidFill>
                  <a:srgbClr val="202F5A"/>
                </a:solidFill>
                <a:latin typeface="Modern Love Grunge"/>
              </a:rPr>
              <a:t>Responding to parent emails</a:t>
            </a:r>
            <a:endParaRPr lang="en-US" sz="1200" dirty="0"/>
          </a:p>
        </p:txBody>
      </p:sp>
      <p:sp>
        <p:nvSpPr>
          <p:cNvPr id="11" name="TextBox 10">
            <a:extLst>
              <a:ext uri="{FF2B5EF4-FFF2-40B4-BE49-F238E27FC236}">
                <a16:creationId xmlns:a16="http://schemas.microsoft.com/office/drawing/2014/main" id="{1154953B-446F-99F5-5F44-8E107B30B3EA}"/>
              </a:ext>
            </a:extLst>
          </p:cNvPr>
          <p:cNvSpPr txBox="1"/>
          <p:nvPr/>
        </p:nvSpPr>
        <p:spPr>
          <a:xfrm>
            <a:off x="587310" y="2305593"/>
            <a:ext cx="17113379" cy="6740307"/>
          </a:xfrm>
          <a:prstGeom prst="rect">
            <a:avLst/>
          </a:prstGeom>
          <a:noFill/>
        </p:spPr>
        <p:txBody>
          <a:bodyPr wrap="square" rtlCol="0">
            <a:spAutoFit/>
          </a:bodyPr>
          <a:lstStyle/>
          <a:p>
            <a:pPr algn="just"/>
            <a:r>
              <a:rPr lang="en-GB" sz="3600" dirty="0">
                <a:latin typeface="Arial" panose="020B0604020202020204" pitchFamily="34" charset="0"/>
                <a:cs typeface="Arial" panose="020B0604020202020204" pitchFamily="34" charset="0"/>
              </a:rPr>
              <a:t>✅ CTK Policy:</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Staff will respond within 24–48 working hours (excluding weekends and holidays).</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Staff may acknowledge receipt of the email within 24hours if a full reply needs more time or an incident to be investigated.</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Staff will not reply out of hours (e.g., evenings or weekends). A member of the Senior Leadership Team may reply out of hours if it’s urgent and linked to safeguarding.</a:t>
            </a:r>
          </a:p>
          <a:p>
            <a:pPr algn="just"/>
            <a:endParaRPr lang="en-GB" sz="3600" dirty="0">
              <a:latin typeface="Arial" panose="020B0604020202020204" pitchFamily="34" charset="0"/>
              <a:cs typeface="Arial" panose="020B0604020202020204" pitchFamily="34" charset="0"/>
            </a:endParaRPr>
          </a:p>
          <a:p>
            <a:pPr algn="just"/>
            <a:r>
              <a:rPr lang="en-GB" sz="3600" dirty="0">
                <a:latin typeface="Arial" panose="020B0604020202020204" pitchFamily="34" charset="0"/>
                <a:cs typeface="Arial" panose="020B0604020202020204" pitchFamily="34" charset="0"/>
              </a:rPr>
              <a:t>🚫 Teachers will not:</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Respond immediately or during teaching hours to an email or a phone call request.</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Reply during evenings, weekends, or holidays.</a:t>
            </a:r>
          </a:p>
          <a:p>
            <a:pPr marL="457200" indent="-457200" algn="just">
              <a:buFont typeface="Arial" panose="020B0604020202020204" pitchFamily="34" charset="0"/>
              <a:buChar char="•"/>
            </a:pPr>
            <a:r>
              <a:rPr lang="en-GB" sz="3600" dirty="0">
                <a:latin typeface="Dreaming Outloud Pro" panose="03050502040302030504" pitchFamily="66" charset="0"/>
                <a:cs typeface="Dreaming Outloud Pro" panose="03050502040302030504" pitchFamily="66" charset="0"/>
              </a:rPr>
              <a:t>Engage in long back-and-</a:t>
            </a:r>
            <a:r>
              <a:rPr lang="en-GB" sz="3600" dirty="0" err="1">
                <a:latin typeface="Dreaming Outloud Pro" panose="03050502040302030504" pitchFamily="66" charset="0"/>
                <a:cs typeface="Dreaming Outloud Pro" panose="03050502040302030504" pitchFamily="66" charset="0"/>
              </a:rPr>
              <a:t>forths</a:t>
            </a:r>
            <a:r>
              <a:rPr lang="en-GB" sz="3600" dirty="0">
                <a:latin typeface="Dreaming Outloud Pro" panose="03050502040302030504" pitchFamily="66" charset="0"/>
                <a:cs typeface="Dreaming Outloud Pro" panose="03050502040302030504" pitchFamily="66" charset="0"/>
              </a:rPr>
              <a:t> over email—especially for issues that are better handled in person or by phone.</a:t>
            </a:r>
            <a:endParaRPr lang="en-GB" sz="2000" dirty="0">
              <a:solidFill>
                <a:srgbClr val="0070C0"/>
              </a:solidFill>
              <a:latin typeface="Dreaming Outloud Pro" panose="03050502040302030504" pitchFamily="66" charset="0"/>
              <a:cs typeface="Dreaming Outloud Pro" panose="03050502040302030504" pitchFamily="66" charset="0"/>
            </a:endParaRPr>
          </a:p>
        </p:txBody>
      </p:sp>
    </p:spTree>
    <p:extLst>
      <p:ext uri="{BB962C8B-B14F-4D97-AF65-F5344CB8AC3E}">
        <p14:creationId xmlns:p14="http://schemas.microsoft.com/office/powerpoint/2010/main" val="3099011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4">
            <a:extLst>
              <a:ext uri="{FF2B5EF4-FFF2-40B4-BE49-F238E27FC236}">
                <a16:creationId xmlns:a16="http://schemas.microsoft.com/office/drawing/2014/main" id="{7B8E91FC-06BF-478E-B5CB-CADF284C0CF0}"/>
              </a:ext>
            </a:extLst>
          </p:cNvPr>
          <p:cNvSpPr/>
          <p:nvPr/>
        </p:nvSpPr>
        <p:spPr>
          <a:xfrm>
            <a:off x="13466093" y="1433602"/>
            <a:ext cx="4883076" cy="6586341"/>
          </a:xfrm>
          <a:custGeom>
            <a:avLst/>
            <a:gdLst/>
            <a:ahLst/>
            <a:cxnLst/>
            <a:rect l="l" t="t" r="r" b="b"/>
            <a:pathLst>
              <a:path w="5180137" h="5292605">
                <a:moveTo>
                  <a:pt x="0" y="0"/>
                </a:moveTo>
                <a:lnTo>
                  <a:pt x="5180137" y="0"/>
                </a:lnTo>
                <a:lnTo>
                  <a:pt x="5180137" y="5292605"/>
                </a:lnTo>
                <a:lnTo>
                  <a:pt x="0" y="5292605"/>
                </a:lnTo>
                <a:lnTo>
                  <a:pt x="0" y="0"/>
                </a:lnTo>
                <a:close/>
              </a:path>
            </a:pathLst>
          </a:custGeom>
          <a:blipFill>
            <a:blip r:embed="rId2">
              <a:alphaModFix amt="49000"/>
            </a:blip>
            <a:stretch>
              <a:fillRect/>
            </a:stretch>
          </a:blipFill>
        </p:spPr>
        <p:txBody>
          <a:bodyPr/>
          <a:lstStyle/>
          <a:p>
            <a:endParaRPr lang="en-GB" dirty="0"/>
          </a:p>
        </p:txBody>
      </p:sp>
      <p:sp>
        <p:nvSpPr>
          <p:cNvPr id="2" name="Freeform 2"/>
          <p:cNvSpPr/>
          <p:nvPr/>
        </p:nvSpPr>
        <p:spPr>
          <a:xfrm>
            <a:off x="9280237" y="-15240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4"/>
            <a:stretch>
              <a:fillRect r="-33697" b="-17225"/>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5"/>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6"/>
            <a:stretch>
              <a:fillRect l="-27618" t="-29453"/>
            </a:stretch>
          </a:blipFill>
        </p:spPr>
        <p:txBody>
          <a:bodyPr/>
          <a:lstStyle/>
          <a:p>
            <a:endParaRPr lang="en-GB"/>
          </a:p>
        </p:txBody>
      </p:sp>
      <p:sp>
        <p:nvSpPr>
          <p:cNvPr id="8" name="TextBox 8"/>
          <p:cNvSpPr txBox="1"/>
          <p:nvPr/>
        </p:nvSpPr>
        <p:spPr>
          <a:xfrm>
            <a:off x="0" y="352007"/>
            <a:ext cx="18241266" cy="1410643"/>
          </a:xfrm>
          <a:prstGeom prst="rect">
            <a:avLst/>
          </a:prstGeom>
        </p:spPr>
        <p:txBody>
          <a:bodyPr wrap="square" lIns="0" tIns="0" rIns="0" bIns="0" rtlCol="0" anchor="t">
            <a:spAutoFit/>
          </a:bodyPr>
          <a:lstStyle/>
          <a:p>
            <a:pPr algn="ctr">
              <a:lnSpc>
                <a:spcPts val="11024"/>
              </a:lnSpc>
            </a:pPr>
            <a:r>
              <a:rPr lang="en-US" sz="8800" dirty="0">
                <a:solidFill>
                  <a:srgbClr val="202F5A"/>
                </a:solidFill>
                <a:latin typeface="Modern Love Grunge"/>
              </a:rPr>
              <a:t>E-Safety:  The National College</a:t>
            </a:r>
            <a:endParaRPr lang="en-US" sz="1400" dirty="0"/>
          </a:p>
        </p:txBody>
      </p:sp>
      <p:sp>
        <p:nvSpPr>
          <p:cNvPr id="6" name="Rectangle 5">
            <a:extLst>
              <a:ext uri="{FF2B5EF4-FFF2-40B4-BE49-F238E27FC236}">
                <a16:creationId xmlns:a16="http://schemas.microsoft.com/office/drawing/2014/main" id="{FA5B50EC-F9D2-4453-A398-2D12CA7FF5EF}"/>
              </a:ext>
            </a:extLst>
          </p:cNvPr>
          <p:cNvSpPr/>
          <p:nvPr/>
        </p:nvSpPr>
        <p:spPr>
          <a:xfrm>
            <a:off x="410511" y="2267057"/>
            <a:ext cx="13350240" cy="7417415"/>
          </a:xfrm>
          <a:prstGeom prst="rect">
            <a:avLst/>
          </a:prstGeom>
        </p:spPr>
        <p:txBody>
          <a:bodyPr wrap="square">
            <a:spAutoFit/>
          </a:bodyPr>
          <a:lstStyle/>
          <a:p>
            <a:pPr algn="just"/>
            <a:r>
              <a:rPr lang="en-GB" sz="2800" dirty="0">
                <a:latin typeface="Dreaming Outloud Pro" panose="03050502040302030504" pitchFamily="66" charset="0"/>
                <a:cs typeface="Dreaming Outloud Pro" panose="03050502040302030504" pitchFamily="66" charset="0"/>
              </a:rPr>
              <a:t>The online world is posing an ever-increasing risk to children, and it is important that schools, parents and carers work together to take an active role in teaching children about online dangers. Learning how to act safely when using the internet is an incredibly important part of safeguarding our children. We are therefore delighted to announce that Christ the King Catholic Primary School have shown our commitment to protecting our pupils online by working with National Online Safety, which provides resources for parents and carers.</a:t>
            </a:r>
          </a:p>
          <a:p>
            <a:pPr algn="just"/>
            <a:endParaRPr lang="en-GB" sz="2800" dirty="0">
              <a:latin typeface="Dreaming Outloud Pro" panose="03050502040302030504" pitchFamily="66" charset="0"/>
              <a:cs typeface="Dreaming Outloud Pro" panose="03050502040302030504" pitchFamily="66" charset="0"/>
            </a:endParaRPr>
          </a:p>
          <a:p>
            <a:pPr algn="just"/>
            <a:r>
              <a:rPr lang="en-GB" sz="2800" dirty="0">
                <a:latin typeface="Dreaming Outloud Pro" panose="03050502040302030504" pitchFamily="66" charset="0"/>
                <a:cs typeface="Dreaming Outloud Pro" panose="03050502040302030504" pitchFamily="66" charset="0"/>
              </a:rPr>
              <a:t>The resources include Parents &amp; Carers courses (presented by Myleene </a:t>
            </a:r>
            <a:r>
              <a:rPr lang="en-GB" sz="2800" dirty="0" err="1">
                <a:latin typeface="Dreaming Outloud Pro" panose="03050502040302030504" pitchFamily="66" charset="0"/>
                <a:cs typeface="Dreaming Outloud Pro" panose="03050502040302030504" pitchFamily="66" charset="0"/>
              </a:rPr>
              <a:t>Klass</a:t>
            </a:r>
            <a:r>
              <a:rPr lang="en-GB" sz="2800" dirty="0">
                <a:latin typeface="Dreaming Outloud Pro" panose="03050502040302030504" pitchFamily="66" charset="0"/>
                <a:cs typeface="Dreaming Outloud Pro" panose="03050502040302030504" pitchFamily="66" charset="0"/>
              </a:rPr>
              <a:t>), online video resources and weekly guides covering a huge range of topics.</a:t>
            </a:r>
          </a:p>
          <a:p>
            <a:pPr algn="just"/>
            <a:endParaRPr lang="en-GB" sz="2800" dirty="0">
              <a:latin typeface="Dreaming Outloud Pro" panose="03050502040302030504" pitchFamily="66" charset="0"/>
              <a:cs typeface="Dreaming Outloud Pro" panose="03050502040302030504" pitchFamily="66" charset="0"/>
            </a:endParaRPr>
          </a:p>
          <a:p>
            <a:pPr algn="just"/>
            <a:r>
              <a:rPr lang="en-GB" sz="2800" dirty="0">
                <a:latin typeface="Dreaming Outloud Pro" panose="03050502040302030504" pitchFamily="66" charset="0"/>
                <a:cs typeface="Dreaming Outloud Pro" panose="03050502040302030504" pitchFamily="66" charset="0"/>
              </a:rPr>
              <a:t>Create your account, please follow </a:t>
            </a:r>
            <a:r>
              <a:rPr lang="en-GB" sz="2800" dirty="0">
                <a:hlinkClick r:id="rId7"/>
              </a:rPr>
              <a:t>https://nationalcollege.com/enrol/christ-the-king-catholic-primary-school-7</a:t>
            </a:r>
            <a:r>
              <a:rPr lang="en-GB" sz="2800" dirty="0"/>
              <a:t> </a:t>
            </a:r>
            <a:r>
              <a:rPr lang="en-GB" sz="2800" dirty="0">
                <a:latin typeface="Dreaming Outloud Pro" panose="03050502040302030504" pitchFamily="66" charset="0"/>
                <a:cs typeface="Dreaming Outloud Pro" panose="03050502040302030504" pitchFamily="66" charset="0"/>
              </a:rPr>
              <a:t>and complete your details. When you’re set up, you’ll be able to set ‘Parent/Carer’ as your user type. </a:t>
            </a:r>
          </a:p>
          <a:p>
            <a:pPr algn="just"/>
            <a:endParaRPr lang="en-GB" sz="2800" dirty="0">
              <a:latin typeface="Dreaming Outloud Pro" panose="03050502040302030504" pitchFamily="66" charset="0"/>
              <a:cs typeface="Dreaming Outloud Pro" panose="03050502040302030504" pitchFamily="66" charset="0"/>
            </a:endParaRPr>
          </a:p>
          <a:p>
            <a:pPr algn="just"/>
            <a:r>
              <a:rPr lang="en-GB" sz="2800" dirty="0">
                <a:latin typeface="Dreaming Outloud Pro" panose="03050502040302030504" pitchFamily="66" charset="0"/>
                <a:cs typeface="Dreaming Outloud Pro" panose="03050502040302030504" pitchFamily="66" charset="0"/>
              </a:rPr>
              <a:t>You can access National Online Safety online via any device - including via a smartphone app..</a:t>
            </a:r>
          </a:p>
        </p:txBody>
      </p:sp>
      <p:sp>
        <p:nvSpPr>
          <p:cNvPr id="9" name="Rectangle 8">
            <a:extLst>
              <a:ext uri="{FF2B5EF4-FFF2-40B4-BE49-F238E27FC236}">
                <a16:creationId xmlns:a16="http://schemas.microsoft.com/office/drawing/2014/main" id="{56E45506-3F1F-4443-B87D-988FD08EEE5F}"/>
              </a:ext>
            </a:extLst>
          </p:cNvPr>
          <p:cNvSpPr/>
          <p:nvPr/>
        </p:nvSpPr>
        <p:spPr>
          <a:xfrm>
            <a:off x="14595729" y="2935995"/>
            <a:ext cx="2743200" cy="3539430"/>
          </a:xfrm>
          <a:prstGeom prst="rect">
            <a:avLst/>
          </a:prstGeom>
        </p:spPr>
        <p:txBody>
          <a:bodyPr wrap="square">
            <a:spAutoFit/>
          </a:bodyPr>
          <a:lstStyle/>
          <a:p>
            <a:pPr algn="ctr"/>
            <a:r>
              <a:rPr lang="en-GB" sz="3200" b="1" dirty="0">
                <a:latin typeface="Dreaming Outloud Pro" panose="03050502040302030504" pitchFamily="66" charset="0"/>
                <a:cs typeface="Dreaming Outloud Pro" panose="03050502040302030504" pitchFamily="66" charset="0"/>
              </a:rPr>
              <a:t>We need your support to </a:t>
            </a:r>
          </a:p>
          <a:p>
            <a:pPr algn="ctr"/>
            <a:r>
              <a:rPr lang="en-GB" sz="3200" b="1" dirty="0">
                <a:latin typeface="Dreaming Outloud Pro" panose="03050502040302030504" pitchFamily="66" charset="0"/>
                <a:cs typeface="Dreaming Outloud Pro" panose="03050502040302030504" pitchFamily="66" charset="0"/>
              </a:rPr>
              <a:t>Monitor: </a:t>
            </a:r>
          </a:p>
          <a:p>
            <a:pPr algn="ctr"/>
            <a:r>
              <a:rPr lang="en-GB" sz="3200" dirty="0">
                <a:latin typeface="Dreaming Outloud Pro" panose="03050502040302030504" pitchFamily="66" charset="0"/>
                <a:cs typeface="Dreaming Outloud Pro" panose="03050502040302030504" pitchFamily="66" charset="0"/>
              </a:rPr>
              <a:t>Parental Controls</a:t>
            </a:r>
          </a:p>
          <a:p>
            <a:pPr algn="ctr"/>
            <a:r>
              <a:rPr lang="en-GB" sz="3200" dirty="0">
                <a:latin typeface="Dreaming Outloud Pro" panose="03050502040302030504" pitchFamily="66" charset="0"/>
                <a:cs typeface="Dreaming Outloud Pro" panose="03050502040302030504" pitchFamily="66" charset="0"/>
              </a:rPr>
              <a:t>Chat Rooms</a:t>
            </a:r>
          </a:p>
          <a:p>
            <a:pPr algn="ctr"/>
            <a:r>
              <a:rPr lang="en-GB" sz="3200" dirty="0">
                <a:latin typeface="Dreaming Outloud Pro" panose="03050502040302030504" pitchFamily="66" charset="0"/>
                <a:cs typeface="Dreaming Outloud Pro" panose="03050502040302030504" pitchFamily="66" charset="0"/>
              </a:rPr>
              <a:t>Social Media</a:t>
            </a:r>
          </a:p>
        </p:txBody>
      </p:sp>
    </p:spTree>
    <p:extLst>
      <p:ext uri="{BB962C8B-B14F-4D97-AF65-F5344CB8AC3E}">
        <p14:creationId xmlns:p14="http://schemas.microsoft.com/office/powerpoint/2010/main" val="2075043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92C5D-FF2D-A340-D1F0-2885E1E1C67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C037144-ABDD-B8F3-B6B9-DEA5EDC0DB60}"/>
              </a:ext>
            </a:extLst>
          </p:cNvPr>
          <p:cNvSpPr/>
          <p:nvPr/>
        </p:nvSpPr>
        <p:spPr>
          <a:xfrm>
            <a:off x="9280237" y="-15240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a:p>
        </p:txBody>
      </p:sp>
      <p:sp>
        <p:nvSpPr>
          <p:cNvPr id="3" name="Freeform 3">
            <a:extLst>
              <a:ext uri="{FF2B5EF4-FFF2-40B4-BE49-F238E27FC236}">
                <a16:creationId xmlns:a16="http://schemas.microsoft.com/office/drawing/2014/main" id="{F750181D-19E1-002F-31A3-A9C317EE15E3}"/>
              </a:ext>
            </a:extLst>
          </p:cNvPr>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4"/>
            <a:stretch>
              <a:fillRect r="-33697" b="-17225"/>
            </a:stretch>
          </a:blipFill>
        </p:spPr>
        <p:txBody>
          <a:bodyPr/>
          <a:lstStyle/>
          <a:p>
            <a:endParaRPr lang="en-GB"/>
          </a:p>
        </p:txBody>
      </p:sp>
      <p:sp>
        <p:nvSpPr>
          <p:cNvPr id="5" name="Freeform 5">
            <a:extLst>
              <a:ext uri="{FF2B5EF4-FFF2-40B4-BE49-F238E27FC236}">
                <a16:creationId xmlns:a16="http://schemas.microsoft.com/office/drawing/2014/main" id="{870FDF34-867C-0130-5888-427F385BD990}"/>
              </a:ext>
            </a:extLst>
          </p:cNvPr>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8" name="TextBox 8">
            <a:extLst>
              <a:ext uri="{FF2B5EF4-FFF2-40B4-BE49-F238E27FC236}">
                <a16:creationId xmlns:a16="http://schemas.microsoft.com/office/drawing/2014/main" id="{13ED7318-0628-6D7D-96B0-0B7E7F85A33C}"/>
              </a:ext>
            </a:extLst>
          </p:cNvPr>
          <p:cNvSpPr txBox="1"/>
          <p:nvPr/>
        </p:nvSpPr>
        <p:spPr>
          <a:xfrm>
            <a:off x="0" y="145842"/>
            <a:ext cx="18241266" cy="2821285"/>
          </a:xfrm>
          <a:prstGeom prst="rect">
            <a:avLst/>
          </a:prstGeom>
        </p:spPr>
        <p:txBody>
          <a:bodyPr wrap="square" lIns="0" tIns="0" rIns="0" bIns="0" rtlCol="0" anchor="t">
            <a:spAutoFit/>
          </a:bodyPr>
          <a:lstStyle/>
          <a:p>
            <a:pPr algn="ctr">
              <a:lnSpc>
                <a:spcPts val="11024"/>
              </a:lnSpc>
            </a:pPr>
            <a:r>
              <a:rPr lang="en-US" sz="8800" dirty="0">
                <a:solidFill>
                  <a:srgbClr val="202F5A"/>
                </a:solidFill>
                <a:latin typeface="Modern Love Grunge"/>
              </a:rPr>
              <a:t>Termly Assessments </a:t>
            </a:r>
          </a:p>
          <a:p>
            <a:pPr algn="ctr">
              <a:lnSpc>
                <a:spcPts val="11024"/>
              </a:lnSpc>
            </a:pPr>
            <a:r>
              <a:rPr lang="en-US" sz="8800" dirty="0">
                <a:solidFill>
                  <a:srgbClr val="202F5A"/>
                </a:solidFill>
                <a:latin typeface="Modern Love Grunge"/>
              </a:rPr>
              <a:t>Year 1 – Year 6 </a:t>
            </a:r>
            <a:endParaRPr lang="en-US" sz="1400" dirty="0"/>
          </a:p>
        </p:txBody>
      </p:sp>
      <p:sp>
        <p:nvSpPr>
          <p:cNvPr id="10" name="Content Placeholder 2">
            <a:extLst>
              <a:ext uri="{FF2B5EF4-FFF2-40B4-BE49-F238E27FC236}">
                <a16:creationId xmlns:a16="http://schemas.microsoft.com/office/drawing/2014/main" id="{C786B005-7FF5-00C9-5F9E-30148E9D2267}"/>
              </a:ext>
            </a:extLst>
          </p:cNvPr>
          <p:cNvSpPr txBox="1">
            <a:spLocks/>
          </p:cNvSpPr>
          <p:nvPr/>
        </p:nvSpPr>
        <p:spPr>
          <a:xfrm>
            <a:off x="757957" y="3408218"/>
            <a:ext cx="4758923" cy="453190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endParaRPr lang="en-GB" dirty="0">
              <a:solidFill>
                <a:srgbClr val="FF0000"/>
              </a:solidFill>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lnSpc>
                <a:spcPct val="120000"/>
              </a:lnSpc>
              <a:spcBef>
                <a:spcPts val="0"/>
              </a:spcBef>
              <a:buFont typeface="Arial" pitchFamily="34" charset="0"/>
              <a:buNone/>
            </a:pPr>
            <a:endParaRPr lang="en-GB" altLang="en-US" sz="1800" dirty="0">
              <a:solidFill>
                <a:srgbClr val="FF0000"/>
              </a:solidFill>
              <a:latin typeface="Arial" panose="020B0604020202020204" pitchFamily="34" charset="0"/>
              <a:cs typeface="Arial" panose="020B0604020202020204" pitchFamily="34" charset="0"/>
            </a:endParaRPr>
          </a:p>
          <a:p>
            <a:pPr marL="0" indent="0" algn="just">
              <a:buFont typeface="Arial" pitchFamily="34" charset="0"/>
              <a:buNone/>
            </a:pPr>
            <a:endParaRPr lang="en-GB" sz="700" dirty="0">
              <a:solidFill>
                <a:srgbClr val="FF0000"/>
              </a:solidFill>
            </a:endParaRPr>
          </a:p>
        </p:txBody>
      </p:sp>
      <p:sp>
        <p:nvSpPr>
          <p:cNvPr id="6" name="TextBox 5">
            <a:extLst>
              <a:ext uri="{FF2B5EF4-FFF2-40B4-BE49-F238E27FC236}">
                <a16:creationId xmlns:a16="http://schemas.microsoft.com/office/drawing/2014/main" id="{68227D95-3E3A-78E9-2FAA-5AC1823DE1B9}"/>
              </a:ext>
            </a:extLst>
          </p:cNvPr>
          <p:cNvSpPr txBox="1"/>
          <p:nvPr/>
        </p:nvSpPr>
        <p:spPr>
          <a:xfrm>
            <a:off x="7429307" y="3634451"/>
            <a:ext cx="6720840" cy="1200329"/>
          </a:xfrm>
          <a:prstGeom prst="rect">
            <a:avLst/>
          </a:prstGeom>
          <a:noFill/>
        </p:spPr>
        <p:txBody>
          <a:bodyPr wrap="square">
            <a:spAutoFit/>
          </a:bodyPr>
          <a:lstStyle/>
          <a:p>
            <a:r>
              <a:rPr lang="en-GB" sz="2400" dirty="0">
                <a:latin typeface="Dreaming Outloud Pro" panose="03050502040302030504" pitchFamily="66" charset="0"/>
                <a:cs typeface="Dreaming Outloud Pro" panose="03050502040302030504" pitchFamily="66" charset="0"/>
              </a:rPr>
              <a:t>.</a:t>
            </a:r>
          </a:p>
          <a:p>
            <a:endParaRPr lang="en-GB" sz="2400" dirty="0">
              <a:latin typeface="Dreaming Outloud Pro" panose="03050502040302030504" pitchFamily="66" charset="0"/>
              <a:cs typeface="Dreaming Outloud Pro" panose="03050502040302030504" pitchFamily="66" charset="0"/>
            </a:endParaRPr>
          </a:p>
          <a:p>
            <a:r>
              <a:rPr lang="en-GB" sz="2400" dirty="0">
                <a:latin typeface="Dreaming Outloud Pro" panose="03050502040302030504" pitchFamily="66" charset="0"/>
                <a:cs typeface="Dreaming Outloud Pro" panose="03050502040302030504" pitchFamily="66" charset="0"/>
              </a:rPr>
              <a:t>.</a:t>
            </a:r>
          </a:p>
        </p:txBody>
      </p:sp>
      <p:graphicFrame>
        <p:nvGraphicFramePr>
          <p:cNvPr id="7" name="Table 6">
            <a:extLst>
              <a:ext uri="{FF2B5EF4-FFF2-40B4-BE49-F238E27FC236}">
                <a16:creationId xmlns:a16="http://schemas.microsoft.com/office/drawing/2014/main" id="{4A095453-83F6-9405-4C53-1ABE97EBE434}"/>
              </a:ext>
            </a:extLst>
          </p:cNvPr>
          <p:cNvGraphicFramePr>
            <a:graphicFrameLocks noGrp="1"/>
          </p:cNvGraphicFramePr>
          <p:nvPr>
            <p:extLst>
              <p:ext uri="{D42A27DB-BD31-4B8C-83A1-F6EECF244321}">
                <p14:modId xmlns:p14="http://schemas.microsoft.com/office/powerpoint/2010/main" val="562620666"/>
              </p:ext>
            </p:extLst>
          </p:nvPr>
        </p:nvGraphicFramePr>
        <p:xfrm>
          <a:off x="757956" y="2967127"/>
          <a:ext cx="8005043" cy="6556334"/>
        </p:xfrm>
        <a:graphic>
          <a:graphicData uri="http://schemas.openxmlformats.org/drawingml/2006/table">
            <a:tbl>
              <a:tblPr firstRow="1" bandRow="1">
                <a:tableStyleId>{5C22544A-7EE6-4342-B048-85BDC9FD1C3A}</a:tableStyleId>
              </a:tblPr>
              <a:tblGrid>
                <a:gridCol w="1802364">
                  <a:extLst>
                    <a:ext uri="{9D8B030D-6E8A-4147-A177-3AD203B41FA5}">
                      <a16:colId xmlns:a16="http://schemas.microsoft.com/office/drawing/2014/main" val="2828505750"/>
                    </a:ext>
                  </a:extLst>
                </a:gridCol>
                <a:gridCol w="6202679">
                  <a:extLst>
                    <a:ext uri="{9D8B030D-6E8A-4147-A177-3AD203B41FA5}">
                      <a16:colId xmlns:a16="http://schemas.microsoft.com/office/drawing/2014/main" val="217491555"/>
                    </a:ext>
                  </a:extLst>
                </a:gridCol>
              </a:tblGrid>
              <a:tr h="77703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t>🧠 </a:t>
                      </a:r>
                      <a:r>
                        <a:rPr lang="en-GB" sz="3600" b="1" dirty="0">
                          <a:latin typeface="Dreaming Outloud Pro" panose="03050502040302030504" pitchFamily="66" charset="0"/>
                          <a:cs typeface="Dreaming Outloud Pro" panose="03050502040302030504" pitchFamily="66" charset="0"/>
                        </a:rPr>
                        <a:t>Formative Assessment</a:t>
                      </a:r>
                    </a:p>
                  </a:txBody>
                  <a:tcPr/>
                </a:tc>
                <a:tc hMerge="1">
                  <a:txBody>
                    <a:bodyPr/>
                    <a:lstStyle/>
                    <a:p>
                      <a:endParaRPr lang="en-GB" dirty="0"/>
                    </a:p>
                  </a:txBody>
                  <a:tcPr/>
                </a:tc>
                <a:extLst>
                  <a:ext uri="{0D108BD9-81ED-4DB2-BD59-A6C34878D82A}">
                    <a16:rowId xmlns:a16="http://schemas.microsoft.com/office/drawing/2014/main" val="2371386997"/>
                  </a:ext>
                </a:extLst>
              </a:tr>
              <a:tr h="1013521">
                <a:tc>
                  <a:txBody>
                    <a:bodyPr/>
                    <a:lstStyle/>
                    <a:p>
                      <a:r>
                        <a:rPr lang="en-GB" sz="2400" b="1" dirty="0">
                          <a:latin typeface="Dreaming Outloud Pro" panose="03050502040302030504" pitchFamily="66" charset="0"/>
                          <a:cs typeface="Dreaming Outloud Pro" panose="03050502040302030504" pitchFamily="66" charset="0"/>
                        </a:rPr>
                        <a:t>Purpose: </a:t>
                      </a:r>
                      <a:endParaRPr lang="en-GB"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cs typeface="Dreaming Outloud Pro" panose="03050502040302030504" pitchFamily="66" charset="0"/>
                        </a:rPr>
                        <a:t>To inform teaching and support learning as it happens.</a:t>
                      </a:r>
                    </a:p>
                  </a:txBody>
                  <a:tcPr/>
                </a:tc>
                <a:extLst>
                  <a:ext uri="{0D108BD9-81ED-4DB2-BD59-A6C34878D82A}">
                    <a16:rowId xmlns:a16="http://schemas.microsoft.com/office/drawing/2014/main" val="2100901964"/>
                  </a:ext>
                </a:extLst>
              </a:tr>
              <a:tr h="411039">
                <a:tc>
                  <a:txBody>
                    <a:bodyPr/>
                    <a:lstStyle/>
                    <a:p>
                      <a:r>
                        <a:rPr lang="en-GB" sz="2400" b="1" dirty="0">
                          <a:latin typeface="Dreaming Outloud Pro" panose="03050502040302030504" pitchFamily="66" charset="0"/>
                          <a:cs typeface="Dreaming Outloud Pro" panose="03050502040302030504" pitchFamily="66" charset="0"/>
                        </a:rPr>
                        <a:t>When: </a:t>
                      </a:r>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Ongoing – during a lesson, unit, or term</a:t>
                      </a:r>
                      <a:endParaRPr lang="en-GB" sz="2400" dirty="0"/>
                    </a:p>
                  </a:txBody>
                  <a:tcPr/>
                </a:tc>
                <a:extLst>
                  <a:ext uri="{0D108BD9-81ED-4DB2-BD59-A6C34878D82A}">
                    <a16:rowId xmlns:a16="http://schemas.microsoft.com/office/drawing/2014/main" val="1575852188"/>
                  </a:ext>
                </a:extLst>
              </a:tr>
              <a:tr h="1925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Dreaming Outloud Pro" panose="03050502040302030504" pitchFamily="66" charset="0"/>
                          <a:cs typeface="Dreaming Outloud Pro" panose="03050502040302030504" pitchFamily="66" charset="0"/>
                        </a:rPr>
                        <a:t>Examples: </a:t>
                      </a:r>
                    </a:p>
                    <a:p>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Quizzes or quick recap questions</a:t>
                      </a:r>
                    </a:p>
                    <a:p>
                      <a:r>
                        <a:rPr lang="en-GB" sz="2400" dirty="0">
                          <a:latin typeface="Dreaming Outloud Pro" panose="03050502040302030504" pitchFamily="66" charset="0"/>
                          <a:cs typeface="Dreaming Outloud Pro" panose="03050502040302030504" pitchFamily="66" charset="0"/>
                        </a:rPr>
                        <a:t>Verbal questioning</a:t>
                      </a:r>
                    </a:p>
                    <a:p>
                      <a:r>
                        <a:rPr lang="en-GB" sz="2400" dirty="0">
                          <a:latin typeface="Dreaming Outloud Pro" panose="03050502040302030504" pitchFamily="66" charset="0"/>
                          <a:cs typeface="Dreaming Outloud Pro" panose="03050502040302030504" pitchFamily="66" charset="0"/>
                        </a:rPr>
                        <a:t>Marking written work with feedback</a:t>
                      </a:r>
                    </a:p>
                    <a:p>
                      <a:r>
                        <a:rPr lang="en-GB" sz="2400" dirty="0">
                          <a:latin typeface="Dreaming Outloud Pro" panose="03050502040302030504" pitchFamily="66" charset="0"/>
                          <a:cs typeface="Dreaming Outloud Pro" panose="03050502040302030504" pitchFamily="66" charset="0"/>
                        </a:rPr>
                        <a:t>Peer/self-assessment</a:t>
                      </a:r>
                    </a:p>
                    <a:p>
                      <a:r>
                        <a:rPr lang="en-GB" sz="2400" dirty="0">
                          <a:latin typeface="Dreaming Outloud Pro" panose="03050502040302030504" pitchFamily="66" charset="0"/>
                          <a:cs typeface="Dreaming Outloud Pro" panose="03050502040302030504" pitchFamily="66" charset="0"/>
                        </a:rPr>
                        <a:t>Observations or mini-whiteboard activities</a:t>
                      </a:r>
                    </a:p>
                  </a:txBody>
                  <a:tcPr/>
                </a:tc>
                <a:extLst>
                  <a:ext uri="{0D108BD9-81ED-4DB2-BD59-A6C34878D82A}">
                    <a16:rowId xmlns:a16="http://schemas.microsoft.com/office/drawing/2014/main" val="1420098702"/>
                  </a:ext>
                </a:extLst>
              </a:tr>
              <a:tr h="1925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Dreaming Outloud Pro" panose="03050502040302030504" pitchFamily="66" charset="0"/>
                          <a:cs typeface="Dreaming Outloud Pro" panose="03050502040302030504" pitchFamily="66" charset="0"/>
                        </a:rPr>
                        <a:t>How it's used: </a:t>
                      </a:r>
                    </a:p>
                    <a:p>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Helps teachers identify misconceptions or gaps</a:t>
                      </a:r>
                    </a:p>
                    <a:p>
                      <a:r>
                        <a:rPr lang="en-GB" sz="2400" dirty="0">
                          <a:latin typeface="Dreaming Outloud Pro" panose="03050502040302030504" pitchFamily="66" charset="0"/>
                          <a:cs typeface="Dreaming Outloud Pro" panose="03050502040302030504" pitchFamily="66" charset="0"/>
                        </a:rPr>
                        <a:t>Allows immediate changes to planning or teaching Supports pupil reflection and progress</a:t>
                      </a:r>
                    </a:p>
                  </a:txBody>
                  <a:tcPr/>
                </a:tc>
                <a:extLst>
                  <a:ext uri="{0D108BD9-81ED-4DB2-BD59-A6C34878D82A}">
                    <a16:rowId xmlns:a16="http://schemas.microsoft.com/office/drawing/2014/main" val="848095886"/>
                  </a:ext>
                </a:extLst>
              </a:tr>
              <a:tr h="411039">
                <a:tc>
                  <a:txBody>
                    <a:bodyPr/>
                    <a:lstStyle/>
                    <a:p>
                      <a:r>
                        <a:rPr lang="en-GB" sz="2400" b="1" dirty="0">
                          <a:latin typeface="Dreaming Outloud Pro" panose="03050502040302030504" pitchFamily="66" charset="0"/>
                          <a:cs typeface="Dreaming Outloud Pro" panose="03050502040302030504" pitchFamily="66" charset="0"/>
                        </a:rPr>
                        <a:t>Goal: </a:t>
                      </a:r>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To improve learning</a:t>
                      </a:r>
                      <a:endParaRPr lang="en-GB" sz="2400" dirty="0"/>
                    </a:p>
                  </a:txBody>
                  <a:tcPr/>
                </a:tc>
                <a:extLst>
                  <a:ext uri="{0D108BD9-81ED-4DB2-BD59-A6C34878D82A}">
                    <a16:rowId xmlns:a16="http://schemas.microsoft.com/office/drawing/2014/main" val="1091123551"/>
                  </a:ext>
                </a:extLst>
              </a:tr>
            </a:tbl>
          </a:graphicData>
        </a:graphic>
      </p:graphicFrame>
      <p:graphicFrame>
        <p:nvGraphicFramePr>
          <p:cNvPr id="9" name="Table 8">
            <a:extLst>
              <a:ext uri="{FF2B5EF4-FFF2-40B4-BE49-F238E27FC236}">
                <a16:creationId xmlns:a16="http://schemas.microsoft.com/office/drawing/2014/main" id="{868AB63C-5F69-2E86-0972-B33949C91870}"/>
              </a:ext>
            </a:extLst>
          </p:cNvPr>
          <p:cNvGraphicFramePr>
            <a:graphicFrameLocks noGrp="1"/>
          </p:cNvGraphicFramePr>
          <p:nvPr>
            <p:extLst>
              <p:ext uri="{D42A27DB-BD31-4B8C-83A1-F6EECF244321}">
                <p14:modId xmlns:p14="http://schemas.microsoft.com/office/powerpoint/2010/main" val="4004972839"/>
              </p:ext>
            </p:extLst>
          </p:nvPr>
        </p:nvGraphicFramePr>
        <p:xfrm>
          <a:off x="9758229" y="2967127"/>
          <a:ext cx="8005043" cy="6639523"/>
        </p:xfrm>
        <a:graphic>
          <a:graphicData uri="http://schemas.openxmlformats.org/drawingml/2006/table">
            <a:tbl>
              <a:tblPr firstRow="1" bandRow="1">
                <a:tableStyleId>{5C22544A-7EE6-4342-B048-85BDC9FD1C3A}</a:tableStyleId>
              </a:tblPr>
              <a:tblGrid>
                <a:gridCol w="1793691">
                  <a:extLst>
                    <a:ext uri="{9D8B030D-6E8A-4147-A177-3AD203B41FA5}">
                      <a16:colId xmlns:a16="http://schemas.microsoft.com/office/drawing/2014/main" val="2828505750"/>
                    </a:ext>
                  </a:extLst>
                </a:gridCol>
                <a:gridCol w="6211352">
                  <a:extLst>
                    <a:ext uri="{9D8B030D-6E8A-4147-A177-3AD203B41FA5}">
                      <a16:colId xmlns:a16="http://schemas.microsoft.com/office/drawing/2014/main" val="217491555"/>
                    </a:ext>
                  </a:extLst>
                </a:gridCol>
              </a:tblGrid>
              <a:tr h="77703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t>🎯 </a:t>
                      </a:r>
                      <a:r>
                        <a:rPr lang="en-GB" sz="4000" dirty="0">
                          <a:latin typeface="Dreaming Outloud Pro" panose="03050502040302030504" pitchFamily="66" charset="0"/>
                          <a:cs typeface="Dreaming Outloud Pro" panose="03050502040302030504" pitchFamily="66" charset="0"/>
                        </a:rPr>
                        <a:t>Summative Assessment</a:t>
                      </a:r>
                      <a:endParaRPr lang="en-GB" sz="3600" b="1" dirty="0">
                        <a:latin typeface="Dreaming Outloud Pro" panose="03050502040302030504" pitchFamily="66" charset="0"/>
                        <a:cs typeface="Dreaming Outloud Pro" panose="03050502040302030504" pitchFamily="66" charset="0"/>
                      </a:endParaRPr>
                    </a:p>
                  </a:txBody>
                  <a:tcPr/>
                </a:tc>
                <a:tc hMerge="1">
                  <a:txBody>
                    <a:bodyPr/>
                    <a:lstStyle/>
                    <a:p>
                      <a:endParaRPr lang="en-GB" dirty="0"/>
                    </a:p>
                  </a:txBody>
                  <a:tcPr/>
                </a:tc>
                <a:extLst>
                  <a:ext uri="{0D108BD9-81ED-4DB2-BD59-A6C34878D82A}">
                    <a16:rowId xmlns:a16="http://schemas.microsoft.com/office/drawing/2014/main" val="2371386997"/>
                  </a:ext>
                </a:extLst>
              </a:tr>
              <a:tr h="1013521">
                <a:tc>
                  <a:txBody>
                    <a:bodyPr/>
                    <a:lstStyle/>
                    <a:p>
                      <a:r>
                        <a:rPr lang="en-GB" sz="2400" b="1" dirty="0">
                          <a:latin typeface="Dreaming Outloud Pro" panose="03050502040302030504" pitchFamily="66" charset="0"/>
                          <a:cs typeface="Dreaming Outloud Pro" panose="03050502040302030504" pitchFamily="66" charset="0"/>
                        </a:rPr>
                        <a:t>Purpose: </a:t>
                      </a:r>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To </a:t>
                      </a:r>
                      <a:r>
                        <a:rPr lang="en-GB" sz="2400" i="1" dirty="0">
                          <a:latin typeface="Dreaming Outloud Pro" panose="03050502040302030504" pitchFamily="66" charset="0"/>
                          <a:cs typeface="Dreaming Outloud Pro" panose="03050502040302030504" pitchFamily="66" charset="0"/>
                        </a:rPr>
                        <a:t>evaluate and measure</a:t>
                      </a:r>
                      <a:r>
                        <a:rPr lang="en-GB" sz="2400" dirty="0">
                          <a:latin typeface="Dreaming Outloud Pro" panose="03050502040302030504" pitchFamily="66" charset="0"/>
                          <a:cs typeface="Dreaming Outloud Pro" panose="03050502040302030504" pitchFamily="66" charset="0"/>
                        </a:rPr>
                        <a:t> what pupils have learned at the end of a unit, term, or year.</a:t>
                      </a:r>
                    </a:p>
                  </a:txBody>
                  <a:tcPr/>
                </a:tc>
                <a:extLst>
                  <a:ext uri="{0D108BD9-81ED-4DB2-BD59-A6C34878D82A}">
                    <a16:rowId xmlns:a16="http://schemas.microsoft.com/office/drawing/2014/main" val="2100901964"/>
                  </a:ext>
                </a:extLst>
              </a:tr>
              <a:tr h="411039">
                <a:tc>
                  <a:txBody>
                    <a:bodyPr/>
                    <a:lstStyle/>
                    <a:p>
                      <a:r>
                        <a:rPr lang="en-GB" sz="2400" b="1" dirty="0">
                          <a:latin typeface="Dreaming Outloud Pro" panose="03050502040302030504" pitchFamily="66" charset="0"/>
                          <a:cs typeface="Dreaming Outloud Pro" panose="03050502040302030504" pitchFamily="66" charset="0"/>
                        </a:rPr>
                        <a:t>When: </a:t>
                      </a:r>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At the </a:t>
                      </a:r>
                      <a:r>
                        <a:rPr lang="en-GB" sz="2400" i="1" dirty="0">
                          <a:latin typeface="Dreaming Outloud Pro" panose="03050502040302030504" pitchFamily="66" charset="0"/>
                          <a:cs typeface="Dreaming Outloud Pro" panose="03050502040302030504" pitchFamily="66" charset="0"/>
                        </a:rPr>
                        <a:t>end</a:t>
                      </a:r>
                      <a:r>
                        <a:rPr lang="en-GB" sz="2400" dirty="0">
                          <a:latin typeface="Dreaming Outloud Pro" panose="03050502040302030504" pitchFamily="66" charset="0"/>
                          <a:cs typeface="Dreaming Outloud Pro" panose="03050502040302030504" pitchFamily="66" charset="0"/>
                        </a:rPr>
                        <a:t> of a learning period.</a:t>
                      </a:r>
                    </a:p>
                  </a:txBody>
                  <a:tcPr/>
                </a:tc>
                <a:extLst>
                  <a:ext uri="{0D108BD9-81ED-4DB2-BD59-A6C34878D82A}">
                    <a16:rowId xmlns:a16="http://schemas.microsoft.com/office/drawing/2014/main" val="1575852188"/>
                  </a:ext>
                </a:extLst>
              </a:tr>
              <a:tr h="17040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Dreaming Outloud Pro" panose="03050502040302030504" pitchFamily="66" charset="0"/>
                          <a:cs typeface="Dreaming Outloud Pro" panose="03050502040302030504" pitchFamily="66" charset="0"/>
                        </a:rPr>
                        <a:t>Examples: </a:t>
                      </a:r>
                    </a:p>
                    <a:p>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End-of-unit tests</a:t>
                      </a:r>
                    </a:p>
                    <a:p>
                      <a:r>
                        <a:rPr lang="en-GB" sz="2400" dirty="0">
                          <a:latin typeface="Dreaming Outloud Pro" panose="03050502040302030504" pitchFamily="66" charset="0"/>
                          <a:cs typeface="Dreaming Outloud Pro" panose="03050502040302030504" pitchFamily="66" charset="0"/>
                        </a:rPr>
                        <a:t>Termly assessments</a:t>
                      </a:r>
                    </a:p>
                    <a:p>
                      <a:r>
                        <a:rPr lang="en-GB" sz="2400" dirty="0">
                          <a:latin typeface="Dreaming Outloud Pro" panose="03050502040302030504" pitchFamily="66" charset="0"/>
                          <a:cs typeface="Dreaming Outloud Pro" panose="03050502040302030504" pitchFamily="66" charset="0"/>
                        </a:rPr>
                        <a:t>SATs (Standardised Assessment Tests) in Year 6</a:t>
                      </a:r>
                    </a:p>
                    <a:p>
                      <a:r>
                        <a:rPr lang="en-GB" sz="2400" dirty="0">
                          <a:latin typeface="Dreaming Outloud Pro" panose="03050502040302030504" pitchFamily="66" charset="0"/>
                          <a:cs typeface="Dreaming Outloud Pro" panose="03050502040302030504" pitchFamily="66" charset="0"/>
                        </a:rPr>
                        <a:t>Final writing or maths tasks for moderation</a:t>
                      </a:r>
                    </a:p>
                  </a:txBody>
                  <a:tcPr/>
                </a:tc>
                <a:extLst>
                  <a:ext uri="{0D108BD9-81ED-4DB2-BD59-A6C34878D82A}">
                    <a16:rowId xmlns:a16="http://schemas.microsoft.com/office/drawing/2014/main" val="1420098702"/>
                  </a:ext>
                </a:extLst>
              </a:tr>
              <a:tr h="19256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Dreaming Outloud Pro" panose="03050502040302030504" pitchFamily="66" charset="0"/>
                          <a:cs typeface="Dreaming Outloud Pro" panose="03050502040302030504" pitchFamily="66" charset="0"/>
                        </a:rPr>
                        <a:t>How it's used: </a:t>
                      </a:r>
                    </a:p>
                    <a:p>
                      <a:endParaRPr lang="en-GB" sz="2400" dirty="0"/>
                    </a:p>
                  </a:txBody>
                  <a:tcPr/>
                </a:tc>
                <a:tc>
                  <a:txBody>
                    <a:bodyPr/>
                    <a:lstStyle/>
                    <a:p>
                      <a:r>
                        <a:rPr lang="en-GB" sz="2400" dirty="0">
                          <a:latin typeface="Dreaming Outloud Pro" panose="03050502040302030504" pitchFamily="66" charset="0"/>
                          <a:cs typeface="Dreaming Outloud Pro" panose="03050502040302030504" pitchFamily="66" charset="0"/>
                        </a:rPr>
                        <a:t>Provides data on pupil attainment</a:t>
                      </a:r>
                    </a:p>
                    <a:p>
                      <a:r>
                        <a:rPr lang="en-GB" sz="2400" dirty="0">
                          <a:latin typeface="Dreaming Outloud Pro" panose="03050502040302030504" pitchFamily="66" charset="0"/>
                          <a:cs typeface="Dreaming Outloud Pro" panose="03050502040302030504" pitchFamily="66" charset="0"/>
                        </a:rPr>
                        <a:t>Helps track progress over time</a:t>
                      </a:r>
                    </a:p>
                    <a:p>
                      <a:r>
                        <a:rPr lang="en-GB" sz="2400" dirty="0">
                          <a:latin typeface="Dreaming Outloud Pro" panose="03050502040302030504" pitchFamily="66" charset="0"/>
                          <a:cs typeface="Dreaming Outloud Pro" panose="03050502040302030504" pitchFamily="66" charset="0"/>
                        </a:rPr>
                        <a:t>Informs reports to parents or senior leaders</a:t>
                      </a:r>
                    </a:p>
                    <a:p>
                      <a:r>
                        <a:rPr lang="en-GB" sz="2400" dirty="0">
                          <a:latin typeface="Dreaming Outloud Pro" panose="03050502040302030504" pitchFamily="66" charset="0"/>
                          <a:cs typeface="Dreaming Outloud Pro" panose="03050502040302030504" pitchFamily="66" charset="0"/>
                        </a:rPr>
                        <a:t>Often graded or scored</a:t>
                      </a:r>
                    </a:p>
                  </a:txBody>
                  <a:tcPr/>
                </a:tc>
                <a:extLst>
                  <a:ext uri="{0D108BD9-81ED-4DB2-BD59-A6C34878D82A}">
                    <a16:rowId xmlns:a16="http://schemas.microsoft.com/office/drawing/2014/main" val="848095886"/>
                  </a:ext>
                </a:extLst>
              </a:tr>
              <a:tr h="411039">
                <a:tc>
                  <a:txBody>
                    <a:bodyPr/>
                    <a:lstStyle/>
                    <a:p>
                      <a:r>
                        <a:rPr lang="en-GB" sz="2400" b="1" dirty="0">
                          <a:latin typeface="Dreaming Outloud Pro" panose="03050502040302030504" pitchFamily="66" charset="0"/>
                          <a:cs typeface="Dreaming Outloud Pro" panose="03050502040302030504" pitchFamily="66" charset="0"/>
                        </a:rPr>
                        <a:t>Goal: </a:t>
                      </a:r>
                      <a:endParaRPr lang="en-GB"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Dreaming Outloud Pro" panose="03050502040302030504" pitchFamily="66" charset="0"/>
                          <a:cs typeface="Dreaming Outloud Pro" panose="03050502040302030504" pitchFamily="66" charset="0"/>
                        </a:rPr>
                        <a:t>To </a:t>
                      </a:r>
                      <a:r>
                        <a:rPr lang="en-GB" sz="2400" i="1" dirty="0">
                          <a:latin typeface="Dreaming Outloud Pro" panose="03050502040302030504" pitchFamily="66" charset="0"/>
                          <a:cs typeface="Dreaming Outloud Pro" panose="03050502040302030504" pitchFamily="66" charset="0"/>
                        </a:rPr>
                        <a:t>summarise</a:t>
                      </a:r>
                      <a:r>
                        <a:rPr lang="en-GB" sz="2400" dirty="0">
                          <a:latin typeface="Dreaming Outloud Pro" panose="03050502040302030504" pitchFamily="66" charset="0"/>
                          <a:cs typeface="Dreaming Outloud Pro" panose="03050502040302030504" pitchFamily="66" charset="0"/>
                        </a:rPr>
                        <a:t>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latin typeface="Dreaming Outloud Pro" panose="03050502040302030504" pitchFamily="66" charset="0"/>
                        <a:cs typeface="Dreaming Outloud Pro" panose="03050502040302030504" pitchFamily="66" charset="0"/>
                      </a:endParaRPr>
                    </a:p>
                  </a:txBody>
                  <a:tcPr/>
                </a:tc>
                <a:extLst>
                  <a:ext uri="{0D108BD9-81ED-4DB2-BD59-A6C34878D82A}">
                    <a16:rowId xmlns:a16="http://schemas.microsoft.com/office/drawing/2014/main" val="1091123551"/>
                  </a:ext>
                </a:extLst>
              </a:tr>
            </a:tbl>
          </a:graphicData>
        </a:graphic>
      </p:graphicFrame>
    </p:spTree>
    <p:extLst>
      <p:ext uri="{BB962C8B-B14F-4D97-AF65-F5344CB8AC3E}">
        <p14:creationId xmlns:p14="http://schemas.microsoft.com/office/powerpoint/2010/main" val="1046512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326971" y="802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3">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4"/>
            <a:stretch>
              <a:fillRect r="-33697" b="-17225"/>
            </a:stretch>
          </a:blipFill>
        </p:spPr>
        <p:txBody>
          <a:bodyPr/>
          <a:lstStyle/>
          <a:p>
            <a:endParaRPr lang="en-GB"/>
          </a:p>
        </p:txBody>
      </p:sp>
      <p:sp>
        <p:nvSpPr>
          <p:cNvPr id="5" name="Freeform 5"/>
          <p:cNvSpPr/>
          <p:nvPr/>
        </p:nvSpPr>
        <p:spPr>
          <a:xfrm rot="-5400000">
            <a:off x="216393" y="6678744"/>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8" name="TextBox 8"/>
          <p:cNvSpPr txBox="1"/>
          <p:nvPr/>
        </p:nvSpPr>
        <p:spPr>
          <a:xfrm>
            <a:off x="0" y="379823"/>
            <a:ext cx="18241266" cy="1410643"/>
          </a:xfrm>
          <a:prstGeom prst="rect">
            <a:avLst/>
          </a:prstGeom>
        </p:spPr>
        <p:txBody>
          <a:bodyPr wrap="square" lIns="0" tIns="0" rIns="0" bIns="0" rtlCol="0" anchor="t">
            <a:spAutoFit/>
          </a:bodyPr>
          <a:lstStyle/>
          <a:p>
            <a:pPr algn="ctr">
              <a:lnSpc>
                <a:spcPts val="11024"/>
              </a:lnSpc>
            </a:pPr>
            <a:r>
              <a:rPr lang="en-US" sz="8800" dirty="0">
                <a:solidFill>
                  <a:srgbClr val="202F5A"/>
                </a:solidFill>
                <a:latin typeface="Modern Love Grunge"/>
              </a:rPr>
              <a:t>Termly Reports</a:t>
            </a:r>
            <a:endParaRPr lang="en-US" sz="1400" dirty="0"/>
          </a:p>
        </p:txBody>
      </p:sp>
      <p:sp>
        <p:nvSpPr>
          <p:cNvPr id="6" name="TextBox 5">
            <a:extLst>
              <a:ext uri="{FF2B5EF4-FFF2-40B4-BE49-F238E27FC236}">
                <a16:creationId xmlns:a16="http://schemas.microsoft.com/office/drawing/2014/main" id="{37D2ED92-10B0-F8B8-2E0D-7D39241AB308}"/>
              </a:ext>
            </a:extLst>
          </p:cNvPr>
          <p:cNvSpPr txBox="1"/>
          <p:nvPr/>
        </p:nvSpPr>
        <p:spPr>
          <a:xfrm>
            <a:off x="868680" y="3082841"/>
            <a:ext cx="16383000" cy="6247864"/>
          </a:xfrm>
          <a:prstGeom prst="rect">
            <a:avLst/>
          </a:prstGeom>
          <a:noFill/>
        </p:spPr>
        <p:txBody>
          <a:bodyPr wrap="square">
            <a:spAutoFit/>
          </a:bodyPr>
          <a:lstStyle/>
          <a:p>
            <a:pPr marL="0" indent="0" algn="just">
              <a:buNone/>
            </a:pPr>
            <a:r>
              <a:rPr lang="en-GB" sz="4000" dirty="0">
                <a:solidFill>
                  <a:srgbClr val="0070C0"/>
                </a:solidFill>
                <a:latin typeface="Dreaming Outloud Pro" panose="03050502040302030504" pitchFamily="66" charset="0"/>
                <a:cs typeface="Dreaming Outloud Pro" panose="03050502040302030504" pitchFamily="66" charset="0"/>
              </a:rPr>
              <a:t>Termly reports regarding your child’s progress and attainment will be sent home towards the end of each half term. </a:t>
            </a:r>
          </a:p>
          <a:p>
            <a:pPr marL="0" indent="0" algn="just">
              <a:buNone/>
            </a:pPr>
            <a:endParaRPr lang="en-GB" sz="4000" dirty="0">
              <a:solidFill>
                <a:srgbClr val="0070C0"/>
              </a:solidFill>
              <a:latin typeface="Dreaming Outloud Pro" panose="03050502040302030504" pitchFamily="66" charset="0"/>
              <a:cs typeface="Dreaming Outloud Pro" panose="03050502040302030504" pitchFamily="66" charset="0"/>
            </a:endParaRPr>
          </a:p>
          <a:p>
            <a:pPr marL="0" indent="0" algn="just">
              <a:buNone/>
            </a:pPr>
            <a:r>
              <a:rPr lang="en-GB" sz="4000" dirty="0">
                <a:latin typeface="Dreaming Outloud Pro" panose="03050502040302030504" pitchFamily="66" charset="0"/>
                <a:cs typeface="Dreaming Outloud Pro" panose="03050502040302030504" pitchFamily="66" charset="0"/>
              </a:rPr>
              <a:t>You will also have the opportunity to speak to your child’s class teacher during each term in a planned parent consultation meeting  - more information will be shared during the half term. </a:t>
            </a:r>
          </a:p>
          <a:p>
            <a:pPr marL="0" indent="0" algn="just">
              <a:buNone/>
            </a:pPr>
            <a:r>
              <a:rPr lang="en-GB" sz="4000" dirty="0">
                <a:latin typeface="Dreaming Outloud Pro" panose="03050502040302030504" pitchFamily="66" charset="0"/>
                <a:cs typeface="Dreaming Outloud Pro" panose="03050502040302030504" pitchFamily="66" charset="0"/>
              </a:rPr>
              <a:t> </a:t>
            </a:r>
          </a:p>
          <a:p>
            <a:pPr marL="0" indent="0" algn="just">
              <a:buNone/>
            </a:pPr>
            <a:r>
              <a:rPr lang="en-GB" sz="4000" dirty="0">
                <a:solidFill>
                  <a:srgbClr val="FF0000"/>
                </a:solidFill>
                <a:latin typeface="Dreaming Outloud Pro" panose="03050502040302030504" pitchFamily="66" charset="0"/>
                <a:cs typeface="Dreaming Outloud Pro" panose="03050502040302030504" pitchFamily="66" charset="0"/>
              </a:rPr>
              <a:t>If you have any questions regarding your child’s SEND support or provision, please email via parent link your child’s class teacher or the school’s SENCo Mrs Horrocks. </a:t>
            </a:r>
          </a:p>
        </p:txBody>
      </p:sp>
    </p:spTree>
    <p:extLst>
      <p:ext uri="{BB962C8B-B14F-4D97-AF65-F5344CB8AC3E}">
        <p14:creationId xmlns:p14="http://schemas.microsoft.com/office/powerpoint/2010/main" val="601903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p:cNvSpPr/>
          <p:nvPr/>
        </p:nvSpPr>
        <p:spPr>
          <a:xfrm flipH="1">
            <a:off x="15400992" y="7484065"/>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6" name="Freeform 6"/>
          <p:cNvSpPr/>
          <p:nvPr/>
        </p:nvSpPr>
        <p:spPr>
          <a:xfrm>
            <a:off x="1090987" y="6539406"/>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6"/>
            <a:stretch>
              <a:fillRect/>
            </a:stretch>
          </a:blipFill>
        </p:spPr>
        <p:txBody>
          <a:bodyPr/>
          <a:lstStyle/>
          <a:p>
            <a:endParaRPr lang="en-GB"/>
          </a:p>
        </p:txBody>
      </p:sp>
      <p:sp>
        <p:nvSpPr>
          <p:cNvPr id="7" name="Freeform 7"/>
          <p:cNvSpPr/>
          <p:nvPr/>
        </p:nvSpPr>
        <p:spPr>
          <a:xfrm rot="11171113">
            <a:off x="412635" y="199311"/>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2401662" y="545785"/>
            <a:ext cx="13757149" cy="1458091"/>
          </a:xfrm>
          <a:prstGeom prst="rect">
            <a:avLst/>
          </a:prstGeom>
        </p:spPr>
        <p:txBody>
          <a:bodyPr wrap="square" lIns="0" tIns="0" rIns="0" bIns="0" rtlCol="0" anchor="t">
            <a:spAutoFit/>
          </a:bodyPr>
          <a:lstStyle/>
          <a:p>
            <a:pPr algn="ctr">
              <a:lnSpc>
                <a:spcPts val="11024"/>
              </a:lnSpc>
            </a:pPr>
            <a:r>
              <a:rPr lang="en-US" sz="10400">
                <a:solidFill>
                  <a:srgbClr val="202F5A"/>
                </a:solidFill>
                <a:latin typeface="Modern Love Grunge"/>
              </a:rPr>
              <a:t>Christ the King Parish</a:t>
            </a:r>
            <a:endParaRPr lang="en-US"/>
          </a:p>
        </p:txBody>
      </p:sp>
      <p:sp>
        <p:nvSpPr>
          <p:cNvPr id="9" name="TextBox 8">
            <a:extLst>
              <a:ext uri="{FF2B5EF4-FFF2-40B4-BE49-F238E27FC236}">
                <a16:creationId xmlns:a16="http://schemas.microsoft.com/office/drawing/2014/main" id="{B0A1A5EB-271E-4648-9013-2FC7BF760213}"/>
              </a:ext>
            </a:extLst>
          </p:cNvPr>
          <p:cNvSpPr txBox="1"/>
          <p:nvPr/>
        </p:nvSpPr>
        <p:spPr>
          <a:xfrm>
            <a:off x="7907155" y="2116685"/>
            <a:ext cx="9489404" cy="75405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lgn="ctr"/>
            <a:r>
              <a:rPr lang="en-GB" sz="4400" dirty="0">
                <a:latin typeface="Glacial Indifference"/>
              </a:rPr>
              <a:t>We are proud to have strong links with our parish; the children attend mass regularly with school.</a:t>
            </a:r>
          </a:p>
          <a:p>
            <a:pPr lvl="1" algn="ctr"/>
            <a:endParaRPr lang="en-GB" sz="4400" dirty="0">
              <a:latin typeface="Glacial Indifference"/>
            </a:endParaRPr>
          </a:p>
          <a:p>
            <a:pPr lvl="1" algn="ctr"/>
            <a:r>
              <a:rPr lang="en-GB" sz="4400" dirty="0">
                <a:latin typeface="Glacial Indifference"/>
              </a:rPr>
              <a:t>Father Tom and members of the clergy often pop in to see the children.</a:t>
            </a:r>
          </a:p>
          <a:p>
            <a:pPr lvl="1" algn="ctr"/>
            <a:endParaRPr lang="en-GB" sz="4400" dirty="0">
              <a:latin typeface="Glacial Indifference"/>
              <a:cs typeface="Calibri"/>
            </a:endParaRPr>
          </a:p>
          <a:p>
            <a:pPr lvl="1" algn="ctr"/>
            <a:r>
              <a:rPr lang="en-GB" sz="4400" dirty="0">
                <a:latin typeface="Glacial Indifference"/>
                <a:cs typeface="Calibri"/>
              </a:rPr>
              <a:t>We invite children in EYFS and KS1 to attend Children’s Liturgy at the weekend and our older children read and sing in the choir.</a:t>
            </a:r>
            <a:endParaRPr lang="en-US" sz="1100" dirty="0">
              <a:latin typeface="Calibri"/>
              <a:cs typeface="Calibri"/>
            </a:endParaRPr>
          </a:p>
        </p:txBody>
      </p:sp>
      <p:pic>
        <p:nvPicPr>
          <p:cNvPr id="10" name="Picture 9">
            <a:extLst>
              <a:ext uri="{FF2B5EF4-FFF2-40B4-BE49-F238E27FC236}">
                <a16:creationId xmlns:a16="http://schemas.microsoft.com/office/drawing/2014/main" id="{67C07D05-4398-4887-A79F-6136B4FADC21}"/>
              </a:ext>
            </a:extLst>
          </p:cNvPr>
          <p:cNvPicPr>
            <a:picLocks noChangeAspect="1"/>
          </p:cNvPicPr>
          <p:nvPr/>
        </p:nvPicPr>
        <p:blipFill>
          <a:blip r:embed="rId8"/>
          <a:stretch>
            <a:fillRect/>
          </a:stretch>
        </p:blipFill>
        <p:spPr>
          <a:xfrm>
            <a:off x="451792" y="3588192"/>
            <a:ext cx="7200900" cy="4804917"/>
          </a:xfrm>
          <a:prstGeom prst="rect">
            <a:avLst/>
          </a:prstGeom>
        </p:spPr>
      </p:pic>
    </p:spTree>
    <p:extLst>
      <p:ext uri="{BB962C8B-B14F-4D97-AF65-F5344CB8AC3E}">
        <p14:creationId xmlns:p14="http://schemas.microsoft.com/office/powerpoint/2010/main" val="2983770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8D049-88DC-D514-EE7D-A63AF7585FE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F3DAA05-04B6-1AE6-074C-B38A5B3DB6E9}"/>
              </a:ext>
            </a:extLst>
          </p:cNvPr>
          <p:cNvSpPr/>
          <p:nvPr/>
        </p:nvSpPr>
        <p:spPr>
          <a:xfrm>
            <a:off x="9280237" y="0"/>
            <a:ext cx="8961029" cy="2549662"/>
          </a:xfrm>
          <a:custGeom>
            <a:avLst/>
            <a:gdLst/>
            <a:ahLst/>
            <a:cxnLst/>
            <a:rect l="l" t="t" r="r" b="b"/>
            <a:pathLst>
              <a:path w="8961029" h="2549662">
                <a:moveTo>
                  <a:pt x="0" y="0"/>
                </a:moveTo>
                <a:lnTo>
                  <a:pt x="8961030" y="0"/>
                </a:lnTo>
                <a:lnTo>
                  <a:pt x="8961030" y="2549662"/>
                </a:lnTo>
                <a:lnTo>
                  <a:pt x="0" y="2549662"/>
                </a:lnTo>
                <a:lnTo>
                  <a:pt x="0" y="0"/>
                </a:lnTo>
                <a:close/>
              </a:path>
            </a:pathLst>
          </a:custGeom>
          <a:blipFill>
            <a:blip r:embed="rId2">
              <a:alphaModFix amt="71000"/>
            </a:blip>
            <a:stretch>
              <a:fillRect t="-110669" r="-7038"/>
            </a:stretch>
          </a:blipFill>
        </p:spPr>
        <p:txBody>
          <a:bodyPr/>
          <a:lstStyle/>
          <a:p>
            <a:endParaRPr lang="en-GB"/>
          </a:p>
        </p:txBody>
      </p:sp>
      <p:sp>
        <p:nvSpPr>
          <p:cNvPr id="3" name="Freeform 3">
            <a:extLst>
              <a:ext uri="{FF2B5EF4-FFF2-40B4-BE49-F238E27FC236}">
                <a16:creationId xmlns:a16="http://schemas.microsoft.com/office/drawing/2014/main" id="{889CD22F-AC86-C9F8-98F5-FB379B2DDC6A}"/>
              </a:ext>
            </a:extLst>
          </p:cNvPr>
          <p:cNvSpPr/>
          <p:nvPr/>
        </p:nvSpPr>
        <p:spPr>
          <a:xfrm>
            <a:off x="14150147" y="7812820"/>
            <a:ext cx="4138387" cy="2466160"/>
          </a:xfrm>
          <a:custGeom>
            <a:avLst/>
            <a:gdLst/>
            <a:ahLst/>
            <a:cxnLst/>
            <a:rect l="l" t="t" r="r" b="b"/>
            <a:pathLst>
              <a:path w="4138387" h="2466160">
                <a:moveTo>
                  <a:pt x="0" y="0"/>
                </a:moveTo>
                <a:lnTo>
                  <a:pt x="4138387" y="0"/>
                </a:lnTo>
                <a:lnTo>
                  <a:pt x="4138387" y="2466160"/>
                </a:lnTo>
                <a:lnTo>
                  <a:pt x="0" y="2466160"/>
                </a:lnTo>
                <a:lnTo>
                  <a:pt x="0" y="0"/>
                </a:lnTo>
                <a:close/>
              </a:path>
            </a:pathLst>
          </a:custGeom>
          <a:blipFill>
            <a:blip r:embed="rId3"/>
            <a:stretch>
              <a:fillRect r="-33697" b="-17225"/>
            </a:stretch>
          </a:blipFill>
        </p:spPr>
        <p:txBody>
          <a:bodyPr/>
          <a:lstStyle/>
          <a:p>
            <a:endParaRPr lang="en-GB"/>
          </a:p>
        </p:txBody>
      </p:sp>
      <p:sp>
        <p:nvSpPr>
          <p:cNvPr id="4" name="Freeform 4">
            <a:extLst>
              <a:ext uri="{FF2B5EF4-FFF2-40B4-BE49-F238E27FC236}">
                <a16:creationId xmlns:a16="http://schemas.microsoft.com/office/drawing/2014/main" id="{D463A3F0-48F8-AAE6-9E04-69A10249FFF3}"/>
              </a:ext>
            </a:extLst>
          </p:cNvPr>
          <p:cNvSpPr/>
          <p:nvPr/>
        </p:nvSpPr>
        <p:spPr>
          <a:xfrm flipH="1">
            <a:off x="15190954" y="6925702"/>
            <a:ext cx="3716617" cy="1774235"/>
          </a:xfrm>
          <a:custGeom>
            <a:avLst/>
            <a:gdLst/>
            <a:ahLst/>
            <a:cxnLst/>
            <a:rect l="l" t="t" r="r" b="b"/>
            <a:pathLst>
              <a:path w="3716617" h="1774235">
                <a:moveTo>
                  <a:pt x="3716616" y="0"/>
                </a:moveTo>
                <a:lnTo>
                  <a:pt x="0" y="0"/>
                </a:lnTo>
                <a:lnTo>
                  <a:pt x="0" y="1774235"/>
                </a:lnTo>
                <a:lnTo>
                  <a:pt x="3716616" y="1774235"/>
                </a:lnTo>
                <a:lnTo>
                  <a:pt x="3716616" y="0"/>
                </a:lnTo>
                <a:close/>
              </a:path>
            </a:pathLst>
          </a:custGeom>
          <a:blipFill>
            <a:blip r:embed="rId4"/>
            <a:stretch>
              <a:fillRect l="-25464" t="-17940"/>
            </a:stretch>
          </a:blipFill>
        </p:spPr>
        <p:txBody>
          <a:bodyPr/>
          <a:lstStyle/>
          <a:p>
            <a:endParaRPr lang="en-GB"/>
          </a:p>
        </p:txBody>
      </p:sp>
      <p:sp>
        <p:nvSpPr>
          <p:cNvPr id="5" name="Freeform 5">
            <a:extLst>
              <a:ext uri="{FF2B5EF4-FFF2-40B4-BE49-F238E27FC236}">
                <a16:creationId xmlns:a16="http://schemas.microsoft.com/office/drawing/2014/main" id="{67F3E77D-3011-0259-5A0A-FF02FEF0C50D}"/>
              </a:ext>
            </a:extLst>
          </p:cNvPr>
          <p:cNvSpPr/>
          <p:nvPr/>
        </p:nvSpPr>
        <p:spPr>
          <a:xfrm rot="-5400000">
            <a:off x="384567" y="6257267"/>
            <a:ext cx="3637146" cy="4406280"/>
          </a:xfrm>
          <a:custGeom>
            <a:avLst/>
            <a:gdLst/>
            <a:ahLst/>
            <a:cxnLst/>
            <a:rect l="l" t="t" r="r" b="b"/>
            <a:pathLst>
              <a:path w="3637146" h="4406280">
                <a:moveTo>
                  <a:pt x="0" y="0"/>
                </a:moveTo>
                <a:lnTo>
                  <a:pt x="3637146" y="0"/>
                </a:lnTo>
                <a:lnTo>
                  <a:pt x="3637146" y="4406280"/>
                </a:lnTo>
                <a:lnTo>
                  <a:pt x="0" y="4406280"/>
                </a:lnTo>
                <a:lnTo>
                  <a:pt x="0" y="0"/>
                </a:lnTo>
                <a:close/>
              </a:path>
            </a:pathLst>
          </a:custGeom>
          <a:blipFill>
            <a:blip r:embed="rId5"/>
            <a:stretch>
              <a:fillRect l="-27618" t="-29453"/>
            </a:stretch>
          </a:blipFill>
        </p:spPr>
        <p:txBody>
          <a:bodyPr/>
          <a:lstStyle/>
          <a:p>
            <a:endParaRPr lang="en-GB"/>
          </a:p>
        </p:txBody>
      </p:sp>
      <p:sp>
        <p:nvSpPr>
          <p:cNvPr id="6" name="Freeform 6">
            <a:extLst>
              <a:ext uri="{FF2B5EF4-FFF2-40B4-BE49-F238E27FC236}">
                <a16:creationId xmlns:a16="http://schemas.microsoft.com/office/drawing/2014/main" id="{0387AE99-4123-BF82-E9BD-A1C5EF3CD85C}"/>
              </a:ext>
            </a:extLst>
          </p:cNvPr>
          <p:cNvSpPr/>
          <p:nvPr/>
        </p:nvSpPr>
        <p:spPr>
          <a:xfrm>
            <a:off x="666547" y="6641834"/>
            <a:ext cx="2769514" cy="2862547"/>
          </a:xfrm>
          <a:custGeom>
            <a:avLst/>
            <a:gdLst/>
            <a:ahLst/>
            <a:cxnLst/>
            <a:rect l="l" t="t" r="r" b="b"/>
            <a:pathLst>
              <a:path w="2769514" h="2862547">
                <a:moveTo>
                  <a:pt x="0" y="0"/>
                </a:moveTo>
                <a:lnTo>
                  <a:pt x="2769514" y="0"/>
                </a:lnTo>
                <a:lnTo>
                  <a:pt x="2769514" y="2862547"/>
                </a:lnTo>
                <a:lnTo>
                  <a:pt x="0" y="2862547"/>
                </a:lnTo>
                <a:lnTo>
                  <a:pt x="0" y="0"/>
                </a:lnTo>
                <a:close/>
              </a:path>
            </a:pathLst>
          </a:custGeom>
          <a:blipFill>
            <a:blip r:embed="rId6"/>
            <a:stretch>
              <a:fillRect/>
            </a:stretch>
          </a:blipFill>
        </p:spPr>
        <p:txBody>
          <a:bodyPr/>
          <a:lstStyle/>
          <a:p>
            <a:endParaRPr lang="en-GB"/>
          </a:p>
        </p:txBody>
      </p:sp>
      <p:sp>
        <p:nvSpPr>
          <p:cNvPr id="7" name="Freeform 7">
            <a:extLst>
              <a:ext uri="{FF2B5EF4-FFF2-40B4-BE49-F238E27FC236}">
                <a16:creationId xmlns:a16="http://schemas.microsoft.com/office/drawing/2014/main" id="{5F4C8203-22E0-80FC-67B1-5733AF3D1D53}"/>
              </a:ext>
            </a:extLst>
          </p:cNvPr>
          <p:cNvSpPr/>
          <p:nvPr/>
        </p:nvSpPr>
        <p:spPr>
          <a:xfrm rot="14992859">
            <a:off x="315717" y="-949303"/>
            <a:ext cx="2003796" cy="2217480"/>
          </a:xfrm>
          <a:custGeom>
            <a:avLst/>
            <a:gdLst/>
            <a:ahLst/>
            <a:cxnLst/>
            <a:rect l="l" t="t" r="r" b="b"/>
            <a:pathLst>
              <a:path w="2003796" h="2217480">
                <a:moveTo>
                  <a:pt x="0" y="0"/>
                </a:moveTo>
                <a:lnTo>
                  <a:pt x="2003795" y="0"/>
                </a:lnTo>
                <a:lnTo>
                  <a:pt x="2003795" y="2217480"/>
                </a:lnTo>
                <a:lnTo>
                  <a:pt x="0" y="221748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a:extLst>
              <a:ext uri="{FF2B5EF4-FFF2-40B4-BE49-F238E27FC236}">
                <a16:creationId xmlns:a16="http://schemas.microsoft.com/office/drawing/2014/main" id="{F2908C3B-5DCD-62D5-62D5-7AFB08165034}"/>
              </a:ext>
            </a:extLst>
          </p:cNvPr>
          <p:cNvSpPr txBox="1"/>
          <p:nvPr/>
        </p:nvSpPr>
        <p:spPr>
          <a:xfrm>
            <a:off x="-3417119" y="612521"/>
            <a:ext cx="13757149" cy="1458091"/>
          </a:xfrm>
          <a:prstGeom prst="rect">
            <a:avLst/>
          </a:prstGeom>
        </p:spPr>
        <p:txBody>
          <a:bodyPr wrap="square" lIns="0" tIns="0" rIns="0" bIns="0" rtlCol="0" anchor="t">
            <a:spAutoFit/>
          </a:bodyPr>
          <a:lstStyle/>
          <a:p>
            <a:pPr algn="ctr">
              <a:lnSpc>
                <a:spcPts val="11024"/>
              </a:lnSpc>
            </a:pPr>
            <a:r>
              <a:rPr lang="en-US" sz="10400" dirty="0">
                <a:solidFill>
                  <a:srgbClr val="202F5A"/>
                </a:solidFill>
                <a:latin typeface="Modern Love Grunge"/>
              </a:rPr>
              <a:t>PTA</a:t>
            </a:r>
            <a:endParaRPr lang="en-US" dirty="0"/>
          </a:p>
        </p:txBody>
      </p:sp>
      <p:pic>
        <p:nvPicPr>
          <p:cNvPr id="10" name="Picture 9" descr="A green poster with text and decorations&#10;&#10;Description automatically generated">
            <a:extLst>
              <a:ext uri="{FF2B5EF4-FFF2-40B4-BE49-F238E27FC236}">
                <a16:creationId xmlns:a16="http://schemas.microsoft.com/office/drawing/2014/main" id="{D38027E8-17C2-2749-3C0A-93BE83A37697}"/>
              </a:ext>
            </a:extLst>
          </p:cNvPr>
          <p:cNvPicPr>
            <a:picLocks noChangeAspect="1"/>
          </p:cNvPicPr>
          <p:nvPr/>
        </p:nvPicPr>
        <p:blipFill>
          <a:blip r:embed="rId8"/>
          <a:stretch>
            <a:fillRect/>
          </a:stretch>
        </p:blipFill>
        <p:spPr>
          <a:xfrm>
            <a:off x="10441200" y="66897"/>
            <a:ext cx="3584772" cy="4492487"/>
          </a:xfrm>
          <a:prstGeom prst="rect">
            <a:avLst/>
          </a:prstGeom>
        </p:spPr>
      </p:pic>
      <p:pic>
        <p:nvPicPr>
          <p:cNvPr id="11" name="Picture 10" descr="A poster with balloons and ice cream&#10;&#10;Description automatically generated">
            <a:extLst>
              <a:ext uri="{FF2B5EF4-FFF2-40B4-BE49-F238E27FC236}">
                <a16:creationId xmlns:a16="http://schemas.microsoft.com/office/drawing/2014/main" id="{A59D44B9-8BEA-3EF3-FC85-C79D82D4855A}"/>
              </a:ext>
            </a:extLst>
          </p:cNvPr>
          <p:cNvPicPr>
            <a:picLocks noChangeAspect="1"/>
          </p:cNvPicPr>
          <p:nvPr/>
        </p:nvPicPr>
        <p:blipFill>
          <a:blip r:embed="rId9"/>
          <a:stretch>
            <a:fillRect/>
          </a:stretch>
        </p:blipFill>
        <p:spPr>
          <a:xfrm>
            <a:off x="14286059" y="45037"/>
            <a:ext cx="3245126" cy="4492487"/>
          </a:xfrm>
          <a:prstGeom prst="rect">
            <a:avLst/>
          </a:prstGeom>
        </p:spPr>
      </p:pic>
      <p:pic>
        <p:nvPicPr>
          <p:cNvPr id="12" name="Picture 11" descr="A purple and white poster with cartoon characters in clothing&#10;&#10;Description automatically generated">
            <a:extLst>
              <a:ext uri="{FF2B5EF4-FFF2-40B4-BE49-F238E27FC236}">
                <a16:creationId xmlns:a16="http://schemas.microsoft.com/office/drawing/2014/main" id="{EA916E95-2CE8-290C-6C74-C76A1D7F243C}"/>
              </a:ext>
            </a:extLst>
          </p:cNvPr>
          <p:cNvPicPr>
            <a:picLocks noChangeAspect="1"/>
          </p:cNvPicPr>
          <p:nvPr/>
        </p:nvPicPr>
        <p:blipFill>
          <a:blip r:embed="rId10"/>
          <a:stretch>
            <a:fillRect/>
          </a:stretch>
        </p:blipFill>
        <p:spPr>
          <a:xfrm>
            <a:off x="6606691" y="149487"/>
            <a:ext cx="3632169" cy="4388037"/>
          </a:xfrm>
          <a:prstGeom prst="rect">
            <a:avLst/>
          </a:prstGeom>
        </p:spPr>
      </p:pic>
      <p:sp>
        <p:nvSpPr>
          <p:cNvPr id="15" name="TextBox 14">
            <a:extLst>
              <a:ext uri="{FF2B5EF4-FFF2-40B4-BE49-F238E27FC236}">
                <a16:creationId xmlns:a16="http://schemas.microsoft.com/office/drawing/2014/main" id="{2EF16ABA-DAAE-065B-ABD5-14C80EC04800}"/>
              </a:ext>
            </a:extLst>
          </p:cNvPr>
          <p:cNvSpPr txBox="1"/>
          <p:nvPr/>
        </p:nvSpPr>
        <p:spPr>
          <a:xfrm>
            <a:off x="530943" y="4902958"/>
            <a:ext cx="17590178" cy="1569660"/>
          </a:xfrm>
          <a:custGeom>
            <a:avLst/>
            <a:gdLst>
              <a:gd name="csX0" fmla="*/ 0 w 17590178"/>
              <a:gd name="csY0" fmla="*/ 0 h 1569660"/>
              <a:gd name="csX1" fmla="*/ 762241 w 17590178"/>
              <a:gd name="csY1" fmla="*/ 0 h 1569660"/>
              <a:gd name="csX2" fmla="*/ 1348580 w 17590178"/>
              <a:gd name="csY2" fmla="*/ 0 h 1569660"/>
              <a:gd name="csX3" fmla="*/ 1759018 w 17590178"/>
              <a:gd name="csY3" fmla="*/ 0 h 1569660"/>
              <a:gd name="csX4" fmla="*/ 2521259 w 17590178"/>
              <a:gd name="csY4" fmla="*/ 0 h 1569660"/>
              <a:gd name="csX5" fmla="*/ 2579893 w 17590178"/>
              <a:gd name="csY5" fmla="*/ 0 h 1569660"/>
              <a:gd name="csX6" fmla="*/ 2990330 w 17590178"/>
              <a:gd name="csY6" fmla="*/ 0 h 1569660"/>
              <a:gd name="csX7" fmla="*/ 3928473 w 17590178"/>
              <a:gd name="csY7" fmla="*/ 0 h 1569660"/>
              <a:gd name="csX8" fmla="*/ 4338911 w 17590178"/>
              <a:gd name="csY8" fmla="*/ 0 h 1569660"/>
              <a:gd name="csX9" fmla="*/ 4925250 w 17590178"/>
              <a:gd name="csY9" fmla="*/ 0 h 1569660"/>
              <a:gd name="csX10" fmla="*/ 5511589 w 17590178"/>
              <a:gd name="csY10" fmla="*/ 0 h 1569660"/>
              <a:gd name="csX11" fmla="*/ 5570223 w 17590178"/>
              <a:gd name="csY11" fmla="*/ 0 h 1569660"/>
              <a:gd name="csX12" fmla="*/ 6332464 w 17590178"/>
              <a:gd name="csY12" fmla="*/ 0 h 1569660"/>
              <a:gd name="csX13" fmla="*/ 6918803 w 17590178"/>
              <a:gd name="csY13" fmla="*/ 0 h 1569660"/>
              <a:gd name="csX14" fmla="*/ 7329241 w 17590178"/>
              <a:gd name="csY14" fmla="*/ 0 h 1569660"/>
              <a:gd name="csX15" fmla="*/ 8267384 w 17590178"/>
              <a:gd name="csY15" fmla="*/ 0 h 1569660"/>
              <a:gd name="csX16" fmla="*/ 8853723 w 17590178"/>
              <a:gd name="csY16" fmla="*/ 0 h 1569660"/>
              <a:gd name="csX17" fmla="*/ 9791866 w 17590178"/>
              <a:gd name="csY17" fmla="*/ 0 h 1569660"/>
              <a:gd name="csX18" fmla="*/ 10378205 w 17590178"/>
              <a:gd name="csY18" fmla="*/ 0 h 1569660"/>
              <a:gd name="csX19" fmla="*/ 10788643 w 17590178"/>
              <a:gd name="csY19" fmla="*/ 0 h 1569660"/>
              <a:gd name="csX20" fmla="*/ 11199080 w 17590178"/>
              <a:gd name="csY20" fmla="*/ 0 h 1569660"/>
              <a:gd name="csX21" fmla="*/ 12137223 w 17590178"/>
              <a:gd name="csY21" fmla="*/ 0 h 1569660"/>
              <a:gd name="csX22" fmla="*/ 12371759 w 17590178"/>
              <a:gd name="csY22" fmla="*/ 0 h 1569660"/>
              <a:gd name="csX23" fmla="*/ 12606294 w 17590178"/>
              <a:gd name="csY23" fmla="*/ 0 h 1569660"/>
              <a:gd name="csX24" fmla="*/ 12840830 w 17590178"/>
              <a:gd name="csY24" fmla="*/ 0 h 1569660"/>
              <a:gd name="csX25" fmla="*/ 13603071 w 17590178"/>
              <a:gd name="csY25" fmla="*/ 0 h 1569660"/>
              <a:gd name="csX26" fmla="*/ 14541214 w 17590178"/>
              <a:gd name="csY26" fmla="*/ 0 h 1569660"/>
              <a:gd name="csX27" fmla="*/ 15479357 w 17590178"/>
              <a:gd name="csY27" fmla="*/ 0 h 1569660"/>
              <a:gd name="csX28" fmla="*/ 15537991 w 17590178"/>
              <a:gd name="csY28" fmla="*/ 0 h 1569660"/>
              <a:gd name="csX29" fmla="*/ 15948428 w 17590178"/>
              <a:gd name="csY29" fmla="*/ 0 h 1569660"/>
              <a:gd name="csX30" fmla="*/ 16007062 w 17590178"/>
              <a:gd name="csY30" fmla="*/ 0 h 1569660"/>
              <a:gd name="csX31" fmla="*/ 16769303 w 17590178"/>
              <a:gd name="csY31" fmla="*/ 0 h 1569660"/>
              <a:gd name="csX32" fmla="*/ 16827937 w 17590178"/>
              <a:gd name="csY32" fmla="*/ 0 h 1569660"/>
              <a:gd name="csX33" fmla="*/ 16886571 w 17590178"/>
              <a:gd name="csY33" fmla="*/ 0 h 1569660"/>
              <a:gd name="csX34" fmla="*/ 17590178 w 17590178"/>
              <a:gd name="csY34" fmla="*/ 0 h 1569660"/>
              <a:gd name="csX35" fmla="*/ 17590178 w 17590178"/>
              <a:gd name="csY35" fmla="*/ 507523 h 1569660"/>
              <a:gd name="csX36" fmla="*/ 17590178 w 17590178"/>
              <a:gd name="csY36" fmla="*/ 1062137 h 1569660"/>
              <a:gd name="csX37" fmla="*/ 17590178 w 17590178"/>
              <a:gd name="csY37" fmla="*/ 1569660 h 1569660"/>
              <a:gd name="csX38" fmla="*/ 16827937 w 17590178"/>
              <a:gd name="csY38" fmla="*/ 1569660 h 1569660"/>
              <a:gd name="csX39" fmla="*/ 15889794 w 17590178"/>
              <a:gd name="csY39" fmla="*/ 1569660 h 1569660"/>
              <a:gd name="csX40" fmla="*/ 14951651 w 17590178"/>
              <a:gd name="csY40" fmla="*/ 1569660 h 1569660"/>
              <a:gd name="csX41" fmla="*/ 14893017 w 17590178"/>
              <a:gd name="csY41" fmla="*/ 1569660 h 1569660"/>
              <a:gd name="csX42" fmla="*/ 13954875 w 17590178"/>
              <a:gd name="csY42" fmla="*/ 1569660 h 1569660"/>
              <a:gd name="csX43" fmla="*/ 13544437 w 17590178"/>
              <a:gd name="csY43" fmla="*/ 1569660 h 1569660"/>
              <a:gd name="csX44" fmla="*/ 12782196 w 17590178"/>
              <a:gd name="csY44" fmla="*/ 1569660 h 1569660"/>
              <a:gd name="csX45" fmla="*/ 12371759 w 17590178"/>
              <a:gd name="csY45" fmla="*/ 1569660 h 1569660"/>
              <a:gd name="csX46" fmla="*/ 12313125 w 17590178"/>
              <a:gd name="csY46" fmla="*/ 1569660 h 1569660"/>
              <a:gd name="csX47" fmla="*/ 11550884 w 17590178"/>
              <a:gd name="csY47" fmla="*/ 1569660 h 1569660"/>
              <a:gd name="csX48" fmla="*/ 11316348 w 17590178"/>
              <a:gd name="csY48" fmla="*/ 1569660 h 1569660"/>
              <a:gd name="csX49" fmla="*/ 11081812 w 17590178"/>
              <a:gd name="csY49" fmla="*/ 1569660 h 1569660"/>
              <a:gd name="csX50" fmla="*/ 10847276 w 17590178"/>
              <a:gd name="csY50" fmla="*/ 1569660 h 1569660"/>
              <a:gd name="csX51" fmla="*/ 10436839 w 17590178"/>
              <a:gd name="csY51" fmla="*/ 1569660 h 1569660"/>
              <a:gd name="csX52" fmla="*/ 9850500 w 17590178"/>
              <a:gd name="csY52" fmla="*/ 1569660 h 1569660"/>
              <a:gd name="csX53" fmla="*/ 9615964 w 17590178"/>
              <a:gd name="csY53" fmla="*/ 1569660 h 1569660"/>
              <a:gd name="csX54" fmla="*/ 8677821 w 17590178"/>
              <a:gd name="csY54" fmla="*/ 1569660 h 1569660"/>
              <a:gd name="csX55" fmla="*/ 7915580 w 17590178"/>
              <a:gd name="csY55" fmla="*/ 1569660 h 1569660"/>
              <a:gd name="csX56" fmla="*/ 7505143 w 17590178"/>
              <a:gd name="csY56" fmla="*/ 1569660 h 1569660"/>
              <a:gd name="csX57" fmla="*/ 7270607 w 17590178"/>
              <a:gd name="csY57" fmla="*/ 1569660 h 1569660"/>
              <a:gd name="csX58" fmla="*/ 6332464 w 17590178"/>
              <a:gd name="csY58" fmla="*/ 1569660 h 1569660"/>
              <a:gd name="csX59" fmla="*/ 6097928 w 17590178"/>
              <a:gd name="csY59" fmla="*/ 1569660 h 1569660"/>
              <a:gd name="csX60" fmla="*/ 5159786 w 17590178"/>
              <a:gd name="csY60" fmla="*/ 1569660 h 1569660"/>
              <a:gd name="csX61" fmla="*/ 4573446 w 17590178"/>
              <a:gd name="csY61" fmla="*/ 1569660 h 1569660"/>
              <a:gd name="csX62" fmla="*/ 4514812 w 17590178"/>
              <a:gd name="csY62" fmla="*/ 1569660 h 1569660"/>
              <a:gd name="csX63" fmla="*/ 3928473 w 17590178"/>
              <a:gd name="csY63" fmla="*/ 1569660 h 1569660"/>
              <a:gd name="csX64" fmla="*/ 3518036 w 17590178"/>
              <a:gd name="csY64" fmla="*/ 1569660 h 1569660"/>
              <a:gd name="csX65" fmla="*/ 3283500 w 17590178"/>
              <a:gd name="csY65" fmla="*/ 1569660 h 1569660"/>
              <a:gd name="csX66" fmla="*/ 2345357 w 17590178"/>
              <a:gd name="csY66" fmla="*/ 1569660 h 1569660"/>
              <a:gd name="csX67" fmla="*/ 2286723 w 17590178"/>
              <a:gd name="csY67" fmla="*/ 1569660 h 1569660"/>
              <a:gd name="csX68" fmla="*/ 2228089 w 17590178"/>
              <a:gd name="csY68" fmla="*/ 1569660 h 1569660"/>
              <a:gd name="csX69" fmla="*/ 1817652 w 17590178"/>
              <a:gd name="csY69" fmla="*/ 1569660 h 1569660"/>
              <a:gd name="csX70" fmla="*/ 1407214 w 17590178"/>
              <a:gd name="csY70" fmla="*/ 1569660 h 1569660"/>
              <a:gd name="csX71" fmla="*/ 820875 w 17590178"/>
              <a:gd name="csY71" fmla="*/ 1569660 h 1569660"/>
              <a:gd name="csX72" fmla="*/ 586339 w 17590178"/>
              <a:gd name="csY72" fmla="*/ 1569660 h 1569660"/>
              <a:gd name="csX73" fmla="*/ 527705 w 17590178"/>
              <a:gd name="csY73" fmla="*/ 1569660 h 1569660"/>
              <a:gd name="csX74" fmla="*/ 0 w 17590178"/>
              <a:gd name="csY74" fmla="*/ 1569660 h 1569660"/>
              <a:gd name="csX75" fmla="*/ 0 w 17590178"/>
              <a:gd name="csY75" fmla="*/ 1062137 h 1569660"/>
              <a:gd name="csX76" fmla="*/ 0 w 17590178"/>
              <a:gd name="csY76" fmla="*/ 507523 h 1569660"/>
              <a:gd name="csX77" fmla="*/ 0 w 17590178"/>
              <a:gd name="csY77" fmla="*/ 0 h 1569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Lst>
            <a:rect l="l" t="t" r="r" b="b"/>
            <a:pathLst>
              <a:path w="17590178" h="1569660" extrusionOk="0">
                <a:moveTo>
                  <a:pt x="0" y="0"/>
                </a:moveTo>
                <a:cubicBezTo>
                  <a:pt x="302179" y="-25274"/>
                  <a:pt x="556034" y="6386"/>
                  <a:pt x="762241" y="0"/>
                </a:cubicBezTo>
                <a:cubicBezTo>
                  <a:pt x="968448" y="-6386"/>
                  <a:pt x="1173086" y="1849"/>
                  <a:pt x="1348580" y="0"/>
                </a:cubicBezTo>
                <a:cubicBezTo>
                  <a:pt x="1524074" y="-1849"/>
                  <a:pt x="1612450" y="46747"/>
                  <a:pt x="1759018" y="0"/>
                </a:cubicBezTo>
                <a:cubicBezTo>
                  <a:pt x="1905586" y="-46747"/>
                  <a:pt x="2312282" y="54170"/>
                  <a:pt x="2521259" y="0"/>
                </a:cubicBezTo>
                <a:cubicBezTo>
                  <a:pt x="2730236" y="-54170"/>
                  <a:pt x="2554664" y="5416"/>
                  <a:pt x="2579893" y="0"/>
                </a:cubicBezTo>
                <a:cubicBezTo>
                  <a:pt x="2605122" y="-5416"/>
                  <a:pt x="2896024" y="39412"/>
                  <a:pt x="2990330" y="0"/>
                </a:cubicBezTo>
                <a:cubicBezTo>
                  <a:pt x="3084636" y="-39412"/>
                  <a:pt x="3667310" y="94586"/>
                  <a:pt x="3928473" y="0"/>
                </a:cubicBezTo>
                <a:cubicBezTo>
                  <a:pt x="4189636" y="-94586"/>
                  <a:pt x="4235813" y="12811"/>
                  <a:pt x="4338911" y="0"/>
                </a:cubicBezTo>
                <a:cubicBezTo>
                  <a:pt x="4442009" y="-12811"/>
                  <a:pt x="4797619" y="36549"/>
                  <a:pt x="4925250" y="0"/>
                </a:cubicBezTo>
                <a:cubicBezTo>
                  <a:pt x="5052881" y="-36549"/>
                  <a:pt x="5243443" y="4287"/>
                  <a:pt x="5511589" y="0"/>
                </a:cubicBezTo>
                <a:cubicBezTo>
                  <a:pt x="5779735" y="-4287"/>
                  <a:pt x="5542096" y="5664"/>
                  <a:pt x="5570223" y="0"/>
                </a:cubicBezTo>
                <a:cubicBezTo>
                  <a:pt x="5598350" y="-5664"/>
                  <a:pt x="5966243" y="91300"/>
                  <a:pt x="6332464" y="0"/>
                </a:cubicBezTo>
                <a:cubicBezTo>
                  <a:pt x="6698685" y="-91300"/>
                  <a:pt x="6643430" y="29087"/>
                  <a:pt x="6918803" y="0"/>
                </a:cubicBezTo>
                <a:cubicBezTo>
                  <a:pt x="7194176" y="-29087"/>
                  <a:pt x="7153286" y="14724"/>
                  <a:pt x="7329241" y="0"/>
                </a:cubicBezTo>
                <a:cubicBezTo>
                  <a:pt x="7505196" y="-14724"/>
                  <a:pt x="7985943" y="92395"/>
                  <a:pt x="8267384" y="0"/>
                </a:cubicBezTo>
                <a:cubicBezTo>
                  <a:pt x="8548825" y="-92395"/>
                  <a:pt x="8618008" y="51285"/>
                  <a:pt x="8853723" y="0"/>
                </a:cubicBezTo>
                <a:cubicBezTo>
                  <a:pt x="9089438" y="-51285"/>
                  <a:pt x="9499525" y="83233"/>
                  <a:pt x="9791866" y="0"/>
                </a:cubicBezTo>
                <a:cubicBezTo>
                  <a:pt x="10084207" y="-83233"/>
                  <a:pt x="10205539" y="63073"/>
                  <a:pt x="10378205" y="0"/>
                </a:cubicBezTo>
                <a:cubicBezTo>
                  <a:pt x="10550871" y="-63073"/>
                  <a:pt x="10647443" y="8742"/>
                  <a:pt x="10788643" y="0"/>
                </a:cubicBezTo>
                <a:cubicBezTo>
                  <a:pt x="10929843" y="-8742"/>
                  <a:pt x="11084294" y="38089"/>
                  <a:pt x="11199080" y="0"/>
                </a:cubicBezTo>
                <a:cubicBezTo>
                  <a:pt x="11313866" y="-38089"/>
                  <a:pt x="11686464" y="62420"/>
                  <a:pt x="12137223" y="0"/>
                </a:cubicBezTo>
                <a:cubicBezTo>
                  <a:pt x="12587982" y="-62420"/>
                  <a:pt x="12322813" y="11968"/>
                  <a:pt x="12371759" y="0"/>
                </a:cubicBezTo>
                <a:cubicBezTo>
                  <a:pt x="12420705" y="-11968"/>
                  <a:pt x="12523267" y="14930"/>
                  <a:pt x="12606294" y="0"/>
                </a:cubicBezTo>
                <a:cubicBezTo>
                  <a:pt x="12689321" y="-14930"/>
                  <a:pt x="12759082" y="21298"/>
                  <a:pt x="12840830" y="0"/>
                </a:cubicBezTo>
                <a:cubicBezTo>
                  <a:pt x="12922578" y="-21298"/>
                  <a:pt x="13288113" y="22842"/>
                  <a:pt x="13603071" y="0"/>
                </a:cubicBezTo>
                <a:cubicBezTo>
                  <a:pt x="13918029" y="-22842"/>
                  <a:pt x="14301290" y="22614"/>
                  <a:pt x="14541214" y="0"/>
                </a:cubicBezTo>
                <a:cubicBezTo>
                  <a:pt x="14781138" y="-22614"/>
                  <a:pt x="15116049" y="109907"/>
                  <a:pt x="15479357" y="0"/>
                </a:cubicBezTo>
                <a:cubicBezTo>
                  <a:pt x="15842665" y="-109907"/>
                  <a:pt x="15522292" y="2752"/>
                  <a:pt x="15537991" y="0"/>
                </a:cubicBezTo>
                <a:cubicBezTo>
                  <a:pt x="15553690" y="-2752"/>
                  <a:pt x="15749522" y="31501"/>
                  <a:pt x="15948428" y="0"/>
                </a:cubicBezTo>
                <a:cubicBezTo>
                  <a:pt x="16147334" y="-31501"/>
                  <a:pt x="15985893" y="4934"/>
                  <a:pt x="16007062" y="0"/>
                </a:cubicBezTo>
                <a:cubicBezTo>
                  <a:pt x="16028231" y="-4934"/>
                  <a:pt x="16521358" y="81575"/>
                  <a:pt x="16769303" y="0"/>
                </a:cubicBezTo>
                <a:cubicBezTo>
                  <a:pt x="17017248" y="-81575"/>
                  <a:pt x="16805908" y="6421"/>
                  <a:pt x="16827937" y="0"/>
                </a:cubicBezTo>
                <a:cubicBezTo>
                  <a:pt x="16849966" y="-6421"/>
                  <a:pt x="16866282" y="6839"/>
                  <a:pt x="16886571" y="0"/>
                </a:cubicBezTo>
                <a:cubicBezTo>
                  <a:pt x="16906860" y="-6839"/>
                  <a:pt x="17447433" y="50858"/>
                  <a:pt x="17590178" y="0"/>
                </a:cubicBezTo>
                <a:cubicBezTo>
                  <a:pt x="17593565" y="187223"/>
                  <a:pt x="17542684" y="391892"/>
                  <a:pt x="17590178" y="507523"/>
                </a:cubicBezTo>
                <a:cubicBezTo>
                  <a:pt x="17637672" y="623154"/>
                  <a:pt x="17581492" y="813101"/>
                  <a:pt x="17590178" y="1062137"/>
                </a:cubicBezTo>
                <a:cubicBezTo>
                  <a:pt x="17598864" y="1311173"/>
                  <a:pt x="17559658" y="1358952"/>
                  <a:pt x="17590178" y="1569660"/>
                </a:cubicBezTo>
                <a:cubicBezTo>
                  <a:pt x="17225166" y="1631872"/>
                  <a:pt x="17197240" y="1507848"/>
                  <a:pt x="16827937" y="1569660"/>
                </a:cubicBezTo>
                <a:cubicBezTo>
                  <a:pt x="16458634" y="1631472"/>
                  <a:pt x="16319603" y="1549109"/>
                  <a:pt x="15889794" y="1569660"/>
                </a:cubicBezTo>
                <a:cubicBezTo>
                  <a:pt x="15459985" y="1590211"/>
                  <a:pt x="15236432" y="1521721"/>
                  <a:pt x="14951651" y="1569660"/>
                </a:cubicBezTo>
                <a:cubicBezTo>
                  <a:pt x="14666870" y="1617599"/>
                  <a:pt x="14909072" y="1568059"/>
                  <a:pt x="14893017" y="1569660"/>
                </a:cubicBezTo>
                <a:cubicBezTo>
                  <a:pt x="14876962" y="1571261"/>
                  <a:pt x="14256033" y="1463822"/>
                  <a:pt x="13954875" y="1569660"/>
                </a:cubicBezTo>
                <a:cubicBezTo>
                  <a:pt x="13653717" y="1675498"/>
                  <a:pt x="13719357" y="1565640"/>
                  <a:pt x="13544437" y="1569660"/>
                </a:cubicBezTo>
                <a:cubicBezTo>
                  <a:pt x="13369517" y="1573680"/>
                  <a:pt x="12938468" y="1568593"/>
                  <a:pt x="12782196" y="1569660"/>
                </a:cubicBezTo>
                <a:cubicBezTo>
                  <a:pt x="12625924" y="1570727"/>
                  <a:pt x="12558524" y="1546034"/>
                  <a:pt x="12371759" y="1569660"/>
                </a:cubicBezTo>
                <a:cubicBezTo>
                  <a:pt x="12184994" y="1593286"/>
                  <a:pt x="12329964" y="1566928"/>
                  <a:pt x="12313125" y="1569660"/>
                </a:cubicBezTo>
                <a:cubicBezTo>
                  <a:pt x="12296286" y="1572392"/>
                  <a:pt x="11761512" y="1531430"/>
                  <a:pt x="11550884" y="1569660"/>
                </a:cubicBezTo>
                <a:cubicBezTo>
                  <a:pt x="11340256" y="1607890"/>
                  <a:pt x="11418683" y="1568382"/>
                  <a:pt x="11316348" y="1569660"/>
                </a:cubicBezTo>
                <a:cubicBezTo>
                  <a:pt x="11214013" y="1570938"/>
                  <a:pt x="11193978" y="1563942"/>
                  <a:pt x="11081812" y="1569660"/>
                </a:cubicBezTo>
                <a:cubicBezTo>
                  <a:pt x="10969646" y="1575378"/>
                  <a:pt x="10940641" y="1569218"/>
                  <a:pt x="10847276" y="1569660"/>
                </a:cubicBezTo>
                <a:cubicBezTo>
                  <a:pt x="10753911" y="1570102"/>
                  <a:pt x="10577601" y="1568664"/>
                  <a:pt x="10436839" y="1569660"/>
                </a:cubicBezTo>
                <a:cubicBezTo>
                  <a:pt x="10296077" y="1570656"/>
                  <a:pt x="10113811" y="1515708"/>
                  <a:pt x="9850500" y="1569660"/>
                </a:cubicBezTo>
                <a:cubicBezTo>
                  <a:pt x="9587189" y="1623612"/>
                  <a:pt x="9716139" y="1542762"/>
                  <a:pt x="9615964" y="1569660"/>
                </a:cubicBezTo>
                <a:cubicBezTo>
                  <a:pt x="9515789" y="1596558"/>
                  <a:pt x="9007783" y="1554994"/>
                  <a:pt x="8677821" y="1569660"/>
                </a:cubicBezTo>
                <a:cubicBezTo>
                  <a:pt x="8347859" y="1584326"/>
                  <a:pt x="8278265" y="1492107"/>
                  <a:pt x="7915580" y="1569660"/>
                </a:cubicBezTo>
                <a:cubicBezTo>
                  <a:pt x="7552895" y="1647213"/>
                  <a:pt x="7688048" y="1540551"/>
                  <a:pt x="7505143" y="1569660"/>
                </a:cubicBezTo>
                <a:cubicBezTo>
                  <a:pt x="7322238" y="1598769"/>
                  <a:pt x="7351053" y="1561221"/>
                  <a:pt x="7270607" y="1569660"/>
                </a:cubicBezTo>
                <a:cubicBezTo>
                  <a:pt x="7190161" y="1578099"/>
                  <a:pt x="6559774" y="1468004"/>
                  <a:pt x="6332464" y="1569660"/>
                </a:cubicBezTo>
                <a:cubicBezTo>
                  <a:pt x="6105154" y="1671316"/>
                  <a:pt x="6186879" y="1542625"/>
                  <a:pt x="6097928" y="1569660"/>
                </a:cubicBezTo>
                <a:cubicBezTo>
                  <a:pt x="6008977" y="1596695"/>
                  <a:pt x="5554215" y="1470512"/>
                  <a:pt x="5159786" y="1569660"/>
                </a:cubicBezTo>
                <a:cubicBezTo>
                  <a:pt x="4765357" y="1668808"/>
                  <a:pt x="4865092" y="1521329"/>
                  <a:pt x="4573446" y="1569660"/>
                </a:cubicBezTo>
                <a:cubicBezTo>
                  <a:pt x="4281800" y="1617991"/>
                  <a:pt x="4539818" y="1563346"/>
                  <a:pt x="4514812" y="1569660"/>
                </a:cubicBezTo>
                <a:cubicBezTo>
                  <a:pt x="4489806" y="1575974"/>
                  <a:pt x="4055761" y="1535338"/>
                  <a:pt x="3928473" y="1569660"/>
                </a:cubicBezTo>
                <a:cubicBezTo>
                  <a:pt x="3801185" y="1603982"/>
                  <a:pt x="3623127" y="1527769"/>
                  <a:pt x="3518036" y="1569660"/>
                </a:cubicBezTo>
                <a:cubicBezTo>
                  <a:pt x="3412945" y="1611551"/>
                  <a:pt x="3350624" y="1551498"/>
                  <a:pt x="3283500" y="1569660"/>
                </a:cubicBezTo>
                <a:cubicBezTo>
                  <a:pt x="3216376" y="1587822"/>
                  <a:pt x="2688610" y="1539419"/>
                  <a:pt x="2345357" y="1569660"/>
                </a:cubicBezTo>
                <a:cubicBezTo>
                  <a:pt x="2002104" y="1599901"/>
                  <a:pt x="2315082" y="1562657"/>
                  <a:pt x="2286723" y="1569660"/>
                </a:cubicBezTo>
                <a:cubicBezTo>
                  <a:pt x="2258364" y="1576663"/>
                  <a:pt x="2254806" y="1563852"/>
                  <a:pt x="2228089" y="1569660"/>
                </a:cubicBezTo>
                <a:cubicBezTo>
                  <a:pt x="2201372" y="1575468"/>
                  <a:pt x="1923064" y="1556009"/>
                  <a:pt x="1817652" y="1569660"/>
                </a:cubicBezTo>
                <a:cubicBezTo>
                  <a:pt x="1712240" y="1583311"/>
                  <a:pt x="1588816" y="1541364"/>
                  <a:pt x="1407214" y="1569660"/>
                </a:cubicBezTo>
                <a:cubicBezTo>
                  <a:pt x="1225612" y="1597956"/>
                  <a:pt x="1050621" y="1567786"/>
                  <a:pt x="820875" y="1569660"/>
                </a:cubicBezTo>
                <a:cubicBezTo>
                  <a:pt x="591129" y="1571534"/>
                  <a:pt x="648806" y="1551329"/>
                  <a:pt x="586339" y="1569660"/>
                </a:cubicBezTo>
                <a:cubicBezTo>
                  <a:pt x="523872" y="1587991"/>
                  <a:pt x="549595" y="1566227"/>
                  <a:pt x="527705" y="1569660"/>
                </a:cubicBezTo>
                <a:cubicBezTo>
                  <a:pt x="505815" y="1573093"/>
                  <a:pt x="209393" y="1542539"/>
                  <a:pt x="0" y="1569660"/>
                </a:cubicBezTo>
                <a:cubicBezTo>
                  <a:pt x="-1667" y="1348575"/>
                  <a:pt x="15841" y="1285914"/>
                  <a:pt x="0" y="1062137"/>
                </a:cubicBezTo>
                <a:cubicBezTo>
                  <a:pt x="-15841" y="838360"/>
                  <a:pt x="58109" y="698866"/>
                  <a:pt x="0" y="507523"/>
                </a:cubicBezTo>
                <a:cubicBezTo>
                  <a:pt x="-58109" y="316180"/>
                  <a:pt x="12925" y="180565"/>
                  <a:pt x="0" y="0"/>
                </a:cubicBezTo>
                <a:close/>
              </a:path>
            </a:pathLst>
          </a:custGeom>
          <a:noFill/>
          <a:ln w="38100">
            <a:solidFill>
              <a:schemeClr val="tx1"/>
            </a:solidFill>
            <a:extLst>
              <a:ext uri="{C807C97D-BFC1-408E-A445-0C87EB9F89A2}">
                <ask:lineSketchStyleProps xmlns:ask="http://schemas.microsoft.com/office/drawing/2018/sketchyshapes" sd="1572470556">
                  <a:prstGeom prst="rect">
                    <a:avLst/>
                  </a:prstGeom>
                  <ask:type>
                    <ask:lineSketchScribble/>
                  </ask:type>
                </ask:lineSketchStyleProps>
              </a:ext>
            </a:extLst>
          </a:ln>
        </p:spPr>
        <p:txBody>
          <a:bodyPr wrap="square">
            <a:spAutoFit/>
          </a:bodyPr>
          <a:lstStyle/>
          <a:p>
            <a:pPr marL="0" indent="0" algn="ctr">
              <a:buNone/>
            </a:pPr>
            <a:r>
              <a:rPr lang="en-GB" sz="2400" b="1" dirty="0">
                <a:latin typeface="Dreaming Outloud Pro" panose="03050502040302030504" pitchFamily="66" charset="0"/>
                <a:cs typeface="Dreaming Outloud Pro" panose="03050502040302030504" pitchFamily="66" charset="0"/>
              </a:rPr>
              <a:t>We have successfully raised a lot of money over the school years with support from parents and staff, but we are continuing to seek more enthusiastic parents to support the school. </a:t>
            </a:r>
          </a:p>
          <a:p>
            <a:pPr marL="0" indent="0" algn="ctr">
              <a:buNone/>
            </a:pPr>
            <a:r>
              <a:rPr lang="en-GB" sz="2400" b="1" dirty="0">
                <a:latin typeface="Dreaming Outloud Pro" panose="03050502040302030504" pitchFamily="66" charset="0"/>
                <a:cs typeface="Dreaming Outloud Pro" panose="03050502040302030504" pitchFamily="66" charset="0"/>
              </a:rPr>
              <a:t>If you are interested in becoming involved, please contact the school via parent link to express your interest or on their Twitter page </a:t>
            </a:r>
            <a:r>
              <a:rPr lang="en-GB" sz="2400" b="1" dirty="0">
                <a:solidFill>
                  <a:srgbClr val="0070C0"/>
                </a:solidFill>
                <a:latin typeface="Dreaming Outloud Pro" panose="03050502040302030504" pitchFamily="66" charset="0"/>
                <a:cs typeface="Dreaming Outloud Pro" panose="03050502040302030504" pitchFamily="66" charset="0"/>
              </a:rPr>
              <a:t>@CTKPTACov</a:t>
            </a:r>
          </a:p>
        </p:txBody>
      </p:sp>
      <p:pic>
        <p:nvPicPr>
          <p:cNvPr id="16" name="Picture 15">
            <a:extLst>
              <a:ext uri="{FF2B5EF4-FFF2-40B4-BE49-F238E27FC236}">
                <a16:creationId xmlns:a16="http://schemas.microsoft.com/office/drawing/2014/main" id="{A750CAED-99C0-8221-C114-2A1EF65BB6F6}"/>
              </a:ext>
            </a:extLst>
          </p:cNvPr>
          <p:cNvPicPr>
            <a:picLocks noChangeAspect="1"/>
          </p:cNvPicPr>
          <p:nvPr/>
        </p:nvPicPr>
        <p:blipFill>
          <a:blip r:embed="rId11"/>
          <a:stretch>
            <a:fillRect/>
          </a:stretch>
        </p:blipFill>
        <p:spPr>
          <a:xfrm>
            <a:off x="5716986" y="6948118"/>
            <a:ext cx="4521874" cy="2962798"/>
          </a:xfrm>
          <a:prstGeom prst="rect">
            <a:avLst/>
          </a:prstGeom>
        </p:spPr>
      </p:pic>
      <p:pic>
        <p:nvPicPr>
          <p:cNvPr id="17" name="Picture 16">
            <a:extLst>
              <a:ext uri="{FF2B5EF4-FFF2-40B4-BE49-F238E27FC236}">
                <a16:creationId xmlns:a16="http://schemas.microsoft.com/office/drawing/2014/main" id="{5B6EAC9B-054B-A415-4D53-D180D2423F5E}"/>
              </a:ext>
            </a:extLst>
          </p:cNvPr>
          <p:cNvPicPr>
            <a:picLocks noChangeAspect="1"/>
          </p:cNvPicPr>
          <p:nvPr/>
        </p:nvPicPr>
        <p:blipFill>
          <a:blip r:embed="rId12"/>
          <a:stretch>
            <a:fillRect/>
          </a:stretch>
        </p:blipFill>
        <p:spPr>
          <a:xfrm>
            <a:off x="10523161" y="6972608"/>
            <a:ext cx="3963743" cy="2962798"/>
          </a:xfrm>
          <a:prstGeom prst="rect">
            <a:avLst/>
          </a:prstGeom>
        </p:spPr>
      </p:pic>
      <p:pic>
        <p:nvPicPr>
          <p:cNvPr id="18" name="Picture 17">
            <a:extLst>
              <a:ext uri="{FF2B5EF4-FFF2-40B4-BE49-F238E27FC236}">
                <a16:creationId xmlns:a16="http://schemas.microsoft.com/office/drawing/2014/main" id="{0F40282A-4B0F-35C8-E488-C1B6702978A2}"/>
              </a:ext>
            </a:extLst>
          </p:cNvPr>
          <p:cNvPicPr>
            <a:picLocks noChangeAspect="1"/>
          </p:cNvPicPr>
          <p:nvPr/>
        </p:nvPicPr>
        <p:blipFill>
          <a:blip r:embed="rId13"/>
          <a:stretch>
            <a:fillRect/>
          </a:stretch>
        </p:blipFill>
        <p:spPr>
          <a:xfrm>
            <a:off x="1052525" y="6925702"/>
            <a:ext cx="4278483" cy="2985214"/>
          </a:xfrm>
          <a:prstGeom prst="rect">
            <a:avLst/>
          </a:prstGeom>
        </p:spPr>
      </p:pic>
      <p:pic>
        <p:nvPicPr>
          <p:cNvPr id="14" name="Picture 2" descr="Your School Lottery | Lord Williams's ...">
            <a:extLst>
              <a:ext uri="{FF2B5EF4-FFF2-40B4-BE49-F238E27FC236}">
                <a16:creationId xmlns:a16="http://schemas.microsoft.com/office/drawing/2014/main" id="{019CB5AB-4543-7B3A-2E49-7C154A5F696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49071" y="1995906"/>
            <a:ext cx="4352853" cy="2737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12332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a:off x="0" y="8635559"/>
            <a:ext cx="6168981" cy="1651441"/>
          </a:xfrm>
          <a:custGeom>
            <a:avLst/>
            <a:gdLst/>
            <a:ahLst/>
            <a:cxnLst/>
            <a:rect l="l" t="t" r="r" b="b"/>
            <a:pathLst>
              <a:path w="6168981" h="1651441">
                <a:moveTo>
                  <a:pt x="0" y="0"/>
                </a:moveTo>
                <a:lnTo>
                  <a:pt x="6168981" y="0"/>
                </a:lnTo>
                <a:lnTo>
                  <a:pt x="6168981" y="1651441"/>
                </a:lnTo>
                <a:lnTo>
                  <a:pt x="0" y="1651441"/>
                </a:lnTo>
                <a:lnTo>
                  <a:pt x="0" y="0"/>
                </a:lnTo>
                <a:close/>
              </a:path>
            </a:pathLst>
          </a:custGeom>
          <a:blipFill>
            <a:blip r:embed="rId2"/>
            <a:stretch>
              <a:fillRect l="-11975" t="-25359" b="-108880"/>
            </a:stretch>
          </a:blipFill>
        </p:spPr>
        <p:txBody>
          <a:bodyPr/>
          <a:lstStyle/>
          <a:p>
            <a:endParaRPr lang="en-GB"/>
          </a:p>
        </p:txBody>
      </p:sp>
      <p:sp>
        <p:nvSpPr>
          <p:cNvPr id="6" name="Freeform 6"/>
          <p:cNvSpPr/>
          <p:nvPr/>
        </p:nvSpPr>
        <p:spPr>
          <a:xfrm rot="-10800000">
            <a:off x="15116241" y="0"/>
            <a:ext cx="3171759" cy="4094610"/>
          </a:xfrm>
          <a:custGeom>
            <a:avLst/>
            <a:gdLst/>
            <a:ahLst/>
            <a:cxnLst/>
            <a:rect l="l" t="t" r="r" b="b"/>
            <a:pathLst>
              <a:path w="3171759" h="4094610">
                <a:moveTo>
                  <a:pt x="0" y="0"/>
                </a:moveTo>
                <a:lnTo>
                  <a:pt x="3171759" y="0"/>
                </a:lnTo>
                <a:lnTo>
                  <a:pt x="3171759" y="4094610"/>
                </a:lnTo>
                <a:lnTo>
                  <a:pt x="0" y="4094610"/>
                </a:lnTo>
                <a:lnTo>
                  <a:pt x="0" y="0"/>
                </a:lnTo>
                <a:close/>
              </a:path>
            </a:pathLst>
          </a:custGeom>
          <a:blipFill>
            <a:blip r:embed="rId3"/>
            <a:stretch>
              <a:fillRect l="-59395" b="-23780"/>
            </a:stretch>
          </a:blipFill>
        </p:spPr>
        <p:txBody>
          <a:bodyPr/>
          <a:lstStyle/>
          <a:p>
            <a:endParaRPr lang="en-GB"/>
          </a:p>
        </p:txBody>
      </p:sp>
      <p:sp>
        <p:nvSpPr>
          <p:cNvPr id="7" name="Freeform 7"/>
          <p:cNvSpPr/>
          <p:nvPr/>
        </p:nvSpPr>
        <p:spPr>
          <a:xfrm flipH="1">
            <a:off x="16272055" y="7324648"/>
            <a:ext cx="2015945" cy="2962352"/>
          </a:xfrm>
          <a:custGeom>
            <a:avLst/>
            <a:gdLst/>
            <a:ahLst/>
            <a:cxnLst/>
            <a:rect l="l" t="t" r="r" b="b"/>
            <a:pathLst>
              <a:path w="2015945" h="2962352">
                <a:moveTo>
                  <a:pt x="2015945" y="0"/>
                </a:moveTo>
                <a:lnTo>
                  <a:pt x="0" y="0"/>
                </a:lnTo>
                <a:lnTo>
                  <a:pt x="0" y="2962352"/>
                </a:lnTo>
                <a:lnTo>
                  <a:pt x="2015945" y="2962352"/>
                </a:lnTo>
                <a:lnTo>
                  <a:pt x="2015945" y="0"/>
                </a:lnTo>
                <a:close/>
              </a:path>
            </a:pathLst>
          </a:custGeom>
          <a:blipFill>
            <a:blip r:embed="rId4"/>
            <a:stretch>
              <a:fillRect l="-29496"/>
            </a:stretch>
          </a:blipFill>
        </p:spPr>
        <p:txBody>
          <a:bodyPr/>
          <a:lstStyle/>
          <a:p>
            <a:endParaRPr lang="en-GB"/>
          </a:p>
        </p:txBody>
      </p:sp>
      <p:sp>
        <p:nvSpPr>
          <p:cNvPr id="8" name="Freeform 8"/>
          <p:cNvSpPr/>
          <p:nvPr/>
        </p:nvSpPr>
        <p:spPr>
          <a:xfrm flipH="1">
            <a:off x="14256110" y="8705528"/>
            <a:ext cx="4031890" cy="1581472"/>
          </a:xfrm>
          <a:custGeom>
            <a:avLst/>
            <a:gdLst/>
            <a:ahLst/>
            <a:cxnLst/>
            <a:rect l="l" t="t" r="r" b="b"/>
            <a:pathLst>
              <a:path w="4031890" h="1581472">
                <a:moveTo>
                  <a:pt x="4031890" y="0"/>
                </a:moveTo>
                <a:lnTo>
                  <a:pt x="0" y="0"/>
                </a:lnTo>
                <a:lnTo>
                  <a:pt x="0" y="1581472"/>
                </a:lnTo>
                <a:lnTo>
                  <a:pt x="4031890" y="1581472"/>
                </a:lnTo>
                <a:lnTo>
                  <a:pt x="4031890" y="0"/>
                </a:lnTo>
                <a:close/>
              </a:path>
            </a:pathLst>
          </a:custGeom>
          <a:blipFill>
            <a:blip r:embed="rId5"/>
            <a:stretch>
              <a:fillRect l="-12715" b="-28953"/>
            </a:stretch>
          </a:blipFill>
        </p:spPr>
        <p:txBody>
          <a:bodyPr/>
          <a:lstStyle/>
          <a:p>
            <a:endParaRPr lang="en-GB"/>
          </a:p>
        </p:txBody>
      </p:sp>
      <p:sp>
        <p:nvSpPr>
          <p:cNvPr id="9" name="Freeform 9"/>
          <p:cNvSpPr/>
          <p:nvPr/>
        </p:nvSpPr>
        <p:spPr>
          <a:xfrm flipH="1" flipV="1">
            <a:off x="0" y="0"/>
            <a:ext cx="6168981" cy="2776596"/>
          </a:xfrm>
          <a:custGeom>
            <a:avLst/>
            <a:gdLst/>
            <a:ahLst/>
            <a:cxnLst/>
            <a:rect l="l" t="t" r="r" b="b"/>
            <a:pathLst>
              <a:path w="6168981" h="2776596">
                <a:moveTo>
                  <a:pt x="6168981" y="2776596"/>
                </a:moveTo>
                <a:lnTo>
                  <a:pt x="0" y="2776596"/>
                </a:lnTo>
                <a:lnTo>
                  <a:pt x="0" y="0"/>
                </a:lnTo>
                <a:lnTo>
                  <a:pt x="6168981" y="0"/>
                </a:lnTo>
                <a:lnTo>
                  <a:pt x="6168981" y="2776596"/>
                </a:lnTo>
                <a:close/>
              </a:path>
            </a:pathLst>
          </a:custGeom>
          <a:blipFill>
            <a:blip r:embed="rId6"/>
            <a:stretch>
              <a:fillRect r="-31850" b="-116045"/>
            </a:stretch>
          </a:blipFill>
        </p:spPr>
        <p:txBody>
          <a:bodyPr/>
          <a:lstStyle/>
          <a:p>
            <a:endParaRPr lang="en-GB"/>
          </a:p>
        </p:txBody>
      </p:sp>
      <p:sp>
        <p:nvSpPr>
          <p:cNvPr id="10" name="Freeform 10"/>
          <p:cNvSpPr/>
          <p:nvPr/>
        </p:nvSpPr>
        <p:spPr>
          <a:xfrm flipH="1">
            <a:off x="0" y="672613"/>
            <a:ext cx="2060920" cy="2425296"/>
          </a:xfrm>
          <a:custGeom>
            <a:avLst/>
            <a:gdLst/>
            <a:ahLst/>
            <a:cxnLst/>
            <a:rect l="l" t="t" r="r" b="b"/>
            <a:pathLst>
              <a:path w="2060920" h="2425296">
                <a:moveTo>
                  <a:pt x="2060920" y="0"/>
                </a:moveTo>
                <a:lnTo>
                  <a:pt x="0" y="0"/>
                </a:lnTo>
                <a:lnTo>
                  <a:pt x="0" y="2425296"/>
                </a:lnTo>
                <a:lnTo>
                  <a:pt x="2060920" y="2425296"/>
                </a:lnTo>
                <a:lnTo>
                  <a:pt x="2060920" y="0"/>
                </a:lnTo>
                <a:close/>
              </a:path>
            </a:pathLst>
          </a:custGeom>
          <a:blipFill>
            <a:blip r:embed="rId7"/>
            <a:stretch>
              <a:fillRect r="-17680"/>
            </a:stretch>
          </a:blipFill>
        </p:spPr>
        <p:txBody>
          <a:bodyPr/>
          <a:lstStyle/>
          <a:p>
            <a:endParaRPr lang="en-GB"/>
          </a:p>
        </p:txBody>
      </p:sp>
      <p:sp>
        <p:nvSpPr>
          <p:cNvPr id="11" name="Freeform 11"/>
          <p:cNvSpPr/>
          <p:nvPr/>
        </p:nvSpPr>
        <p:spPr>
          <a:xfrm>
            <a:off x="0" y="7165296"/>
            <a:ext cx="2695020" cy="2940527"/>
          </a:xfrm>
          <a:custGeom>
            <a:avLst/>
            <a:gdLst/>
            <a:ahLst/>
            <a:cxnLst/>
            <a:rect l="l" t="t" r="r" b="b"/>
            <a:pathLst>
              <a:path w="2695020" h="2940527">
                <a:moveTo>
                  <a:pt x="0" y="0"/>
                </a:moveTo>
                <a:lnTo>
                  <a:pt x="2695020" y="0"/>
                </a:lnTo>
                <a:lnTo>
                  <a:pt x="2695020" y="2940527"/>
                </a:lnTo>
                <a:lnTo>
                  <a:pt x="0" y="2940527"/>
                </a:lnTo>
                <a:lnTo>
                  <a:pt x="0" y="0"/>
                </a:lnTo>
                <a:close/>
              </a:path>
            </a:pathLst>
          </a:custGeom>
          <a:blipFill>
            <a:blip r:embed="rId8"/>
            <a:stretch>
              <a:fillRect l="-52265" b="-15480"/>
            </a:stretch>
          </a:blipFill>
        </p:spPr>
        <p:txBody>
          <a:bodyPr/>
          <a:lstStyle/>
          <a:p>
            <a:endParaRPr lang="en-GB"/>
          </a:p>
        </p:txBody>
      </p:sp>
      <p:sp>
        <p:nvSpPr>
          <p:cNvPr id="12" name="TextBox 8">
            <a:extLst>
              <a:ext uri="{FF2B5EF4-FFF2-40B4-BE49-F238E27FC236}">
                <a16:creationId xmlns:a16="http://schemas.microsoft.com/office/drawing/2014/main" id="{4447B6B7-4DF5-4984-8DEE-A69475B298D7}"/>
              </a:ext>
            </a:extLst>
          </p:cNvPr>
          <p:cNvSpPr txBox="1"/>
          <p:nvPr/>
        </p:nvSpPr>
        <p:spPr>
          <a:xfrm>
            <a:off x="-3532465" y="745635"/>
            <a:ext cx="18241266" cy="1410643"/>
          </a:xfrm>
          <a:prstGeom prst="rect">
            <a:avLst/>
          </a:prstGeom>
        </p:spPr>
        <p:txBody>
          <a:bodyPr wrap="square" lIns="0" tIns="0" rIns="0" bIns="0" rtlCol="0" anchor="t">
            <a:spAutoFit/>
          </a:bodyPr>
          <a:lstStyle/>
          <a:p>
            <a:pPr algn="ctr">
              <a:lnSpc>
                <a:spcPts val="11024"/>
              </a:lnSpc>
            </a:pPr>
            <a:r>
              <a:rPr lang="en-US" sz="8800" dirty="0">
                <a:solidFill>
                  <a:srgbClr val="202F5A"/>
                </a:solidFill>
                <a:latin typeface="Modern Love Grunge"/>
              </a:rPr>
              <a:t>Term Dates</a:t>
            </a:r>
            <a:endParaRPr lang="en-US" sz="1400" dirty="0"/>
          </a:p>
        </p:txBody>
      </p:sp>
      <p:pic>
        <p:nvPicPr>
          <p:cNvPr id="4" name="Picture 3">
            <a:extLst>
              <a:ext uri="{FF2B5EF4-FFF2-40B4-BE49-F238E27FC236}">
                <a16:creationId xmlns:a16="http://schemas.microsoft.com/office/drawing/2014/main" id="{CD699221-5391-8517-BD1C-7AD2A6FF6D5F}"/>
              </a:ext>
            </a:extLst>
          </p:cNvPr>
          <p:cNvPicPr>
            <a:picLocks noChangeAspect="1"/>
          </p:cNvPicPr>
          <p:nvPr/>
        </p:nvPicPr>
        <p:blipFill>
          <a:blip r:embed="rId9"/>
          <a:stretch>
            <a:fillRect/>
          </a:stretch>
        </p:blipFill>
        <p:spPr>
          <a:xfrm>
            <a:off x="10148049" y="98134"/>
            <a:ext cx="7200501" cy="10007689"/>
          </a:xfrm>
          <a:prstGeom prst="rect">
            <a:avLst/>
          </a:prstGeom>
        </p:spPr>
      </p:pic>
      <p:sp>
        <p:nvSpPr>
          <p:cNvPr id="16" name="TextBox 15">
            <a:extLst>
              <a:ext uri="{FF2B5EF4-FFF2-40B4-BE49-F238E27FC236}">
                <a16:creationId xmlns:a16="http://schemas.microsoft.com/office/drawing/2014/main" id="{DEB5697F-8B21-9EBE-DF96-B3E81A535622}"/>
              </a:ext>
            </a:extLst>
          </p:cNvPr>
          <p:cNvSpPr txBox="1"/>
          <p:nvPr/>
        </p:nvSpPr>
        <p:spPr>
          <a:xfrm>
            <a:off x="624246" y="3352948"/>
            <a:ext cx="8708923" cy="33547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Dreaming Outloud Pro" panose="03050502040302030504" pitchFamily="66" charset="0"/>
                <a:ea typeface="+mn-ea"/>
                <a:cs typeface="Dreaming Outloud Pro" panose="03050502040302030504" pitchFamily="66" charset="0"/>
              </a:rPr>
              <a:t>School will be closed to all pupils on the following Five INSET Days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Tuesday 1 September 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Friday 2 July 2027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Monday 19</a:t>
            </a:r>
            <a:r>
              <a:rPr kumimoji="0" lang="en-GB" sz="2800" b="0" i="0" u="none" strike="noStrike" kern="1200" cap="none" spc="0" normalizeH="0" baseline="30000" noProof="0" dirty="0">
                <a:ln>
                  <a:noFill/>
                </a:ln>
                <a:solidFill>
                  <a:prstClr val="black"/>
                </a:solidFill>
                <a:effectLst/>
                <a:uLnTx/>
                <a:uFillTx/>
                <a:latin typeface="Arial" panose="020B0604020202020204" pitchFamily="34" charset="0"/>
                <a:ea typeface="+mn-ea"/>
                <a:cs typeface="Arial" panose="020B0604020202020204" pitchFamily="34" charset="0"/>
              </a:rPr>
              <a:t>th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July 2027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Tuesday 20</a:t>
            </a:r>
            <a:r>
              <a:rPr kumimoji="0" lang="en-GB" sz="2800" b="0" i="0" u="none" strike="noStrike" kern="1200" cap="none" spc="0" normalizeH="0" baseline="30000" noProof="0" dirty="0">
                <a:ln>
                  <a:noFill/>
                </a:ln>
                <a:solidFill>
                  <a:prstClr val="black"/>
                </a:solidFill>
                <a:effectLst/>
                <a:uLnTx/>
                <a:uFillTx/>
                <a:latin typeface="Arial" panose="020B0604020202020204" pitchFamily="34" charset="0"/>
                <a:ea typeface="+mn-ea"/>
                <a:cs typeface="Arial" panose="020B0604020202020204" pitchFamily="34" charset="0"/>
              </a:rPr>
              <a:t>th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July 2027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Wednesday 21</a:t>
            </a:r>
            <a:r>
              <a:rPr kumimoji="0" lang="en-GB" sz="2800" b="0" i="0" u="none" strike="noStrike" kern="1200" cap="none" spc="0" normalizeH="0" baseline="30000" noProof="0" dirty="0">
                <a:ln>
                  <a:noFill/>
                </a:ln>
                <a:solidFill>
                  <a:prstClr val="black"/>
                </a:solidFill>
                <a:effectLst/>
                <a:uLnTx/>
                <a:uFillTx/>
                <a:latin typeface="Arial" panose="020B0604020202020204" pitchFamily="34" charset="0"/>
                <a:ea typeface="+mn-ea"/>
                <a:cs typeface="Arial" panose="020B0604020202020204" pitchFamily="34" charset="0"/>
              </a:rPr>
              <a:t>st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July 2027 </a:t>
            </a:r>
            <a:endPar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03157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8BE-053E-BB65-24B7-0FA2541AC4D8}"/>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95BDD5CB-0BA1-ADB3-48D6-455EF47CB978}"/>
              </a:ext>
            </a:extLst>
          </p:cNvPr>
          <p:cNvSpPr/>
          <p:nvPr/>
        </p:nvSpPr>
        <p:spPr>
          <a:xfrm>
            <a:off x="0" y="8635559"/>
            <a:ext cx="6168981" cy="1651441"/>
          </a:xfrm>
          <a:custGeom>
            <a:avLst/>
            <a:gdLst/>
            <a:ahLst/>
            <a:cxnLst/>
            <a:rect l="l" t="t" r="r" b="b"/>
            <a:pathLst>
              <a:path w="6168981" h="1651441">
                <a:moveTo>
                  <a:pt x="0" y="0"/>
                </a:moveTo>
                <a:lnTo>
                  <a:pt x="6168981" y="0"/>
                </a:lnTo>
                <a:lnTo>
                  <a:pt x="6168981" y="1651441"/>
                </a:lnTo>
                <a:lnTo>
                  <a:pt x="0" y="1651441"/>
                </a:lnTo>
                <a:lnTo>
                  <a:pt x="0" y="0"/>
                </a:lnTo>
                <a:close/>
              </a:path>
            </a:pathLst>
          </a:custGeom>
          <a:blipFill>
            <a:blip r:embed="rId2"/>
            <a:stretch>
              <a:fillRect l="-11975" t="-25359" b="-108880"/>
            </a:stretch>
          </a:blipFill>
        </p:spPr>
        <p:txBody>
          <a:bodyPr/>
          <a:lstStyle/>
          <a:p>
            <a:endParaRPr lang="en-GB"/>
          </a:p>
        </p:txBody>
      </p:sp>
      <p:sp>
        <p:nvSpPr>
          <p:cNvPr id="6" name="Freeform 6">
            <a:extLst>
              <a:ext uri="{FF2B5EF4-FFF2-40B4-BE49-F238E27FC236}">
                <a16:creationId xmlns:a16="http://schemas.microsoft.com/office/drawing/2014/main" id="{53F761F9-385A-D9DA-3E28-232B6064ECF1}"/>
              </a:ext>
            </a:extLst>
          </p:cNvPr>
          <p:cNvSpPr/>
          <p:nvPr/>
        </p:nvSpPr>
        <p:spPr>
          <a:xfrm rot="-10800000">
            <a:off x="15116241" y="0"/>
            <a:ext cx="3171759" cy="4094610"/>
          </a:xfrm>
          <a:custGeom>
            <a:avLst/>
            <a:gdLst/>
            <a:ahLst/>
            <a:cxnLst/>
            <a:rect l="l" t="t" r="r" b="b"/>
            <a:pathLst>
              <a:path w="3171759" h="4094610">
                <a:moveTo>
                  <a:pt x="0" y="0"/>
                </a:moveTo>
                <a:lnTo>
                  <a:pt x="3171759" y="0"/>
                </a:lnTo>
                <a:lnTo>
                  <a:pt x="3171759" y="4094610"/>
                </a:lnTo>
                <a:lnTo>
                  <a:pt x="0" y="4094610"/>
                </a:lnTo>
                <a:lnTo>
                  <a:pt x="0" y="0"/>
                </a:lnTo>
                <a:close/>
              </a:path>
            </a:pathLst>
          </a:custGeom>
          <a:blipFill>
            <a:blip r:embed="rId3"/>
            <a:stretch>
              <a:fillRect l="-59395" b="-23780"/>
            </a:stretch>
          </a:blipFill>
        </p:spPr>
        <p:txBody>
          <a:bodyPr/>
          <a:lstStyle/>
          <a:p>
            <a:endParaRPr lang="en-GB"/>
          </a:p>
        </p:txBody>
      </p:sp>
      <p:sp>
        <p:nvSpPr>
          <p:cNvPr id="7" name="Freeform 7">
            <a:extLst>
              <a:ext uri="{FF2B5EF4-FFF2-40B4-BE49-F238E27FC236}">
                <a16:creationId xmlns:a16="http://schemas.microsoft.com/office/drawing/2014/main" id="{6E23EC1E-1D9D-48C6-3AFC-72D000653296}"/>
              </a:ext>
            </a:extLst>
          </p:cNvPr>
          <p:cNvSpPr/>
          <p:nvPr/>
        </p:nvSpPr>
        <p:spPr>
          <a:xfrm flipH="1">
            <a:off x="16272055" y="7324648"/>
            <a:ext cx="2015945" cy="2962352"/>
          </a:xfrm>
          <a:custGeom>
            <a:avLst/>
            <a:gdLst/>
            <a:ahLst/>
            <a:cxnLst/>
            <a:rect l="l" t="t" r="r" b="b"/>
            <a:pathLst>
              <a:path w="2015945" h="2962352">
                <a:moveTo>
                  <a:pt x="2015945" y="0"/>
                </a:moveTo>
                <a:lnTo>
                  <a:pt x="0" y="0"/>
                </a:lnTo>
                <a:lnTo>
                  <a:pt x="0" y="2962352"/>
                </a:lnTo>
                <a:lnTo>
                  <a:pt x="2015945" y="2962352"/>
                </a:lnTo>
                <a:lnTo>
                  <a:pt x="2015945" y="0"/>
                </a:lnTo>
                <a:close/>
              </a:path>
            </a:pathLst>
          </a:custGeom>
          <a:blipFill>
            <a:blip r:embed="rId4"/>
            <a:stretch>
              <a:fillRect l="-29496"/>
            </a:stretch>
          </a:blipFill>
        </p:spPr>
        <p:txBody>
          <a:bodyPr/>
          <a:lstStyle/>
          <a:p>
            <a:endParaRPr lang="en-GB"/>
          </a:p>
        </p:txBody>
      </p:sp>
      <p:sp>
        <p:nvSpPr>
          <p:cNvPr id="8" name="Freeform 8">
            <a:extLst>
              <a:ext uri="{FF2B5EF4-FFF2-40B4-BE49-F238E27FC236}">
                <a16:creationId xmlns:a16="http://schemas.microsoft.com/office/drawing/2014/main" id="{9EB76039-A8ED-63F9-A9A5-5A203E27A4AF}"/>
              </a:ext>
            </a:extLst>
          </p:cNvPr>
          <p:cNvSpPr/>
          <p:nvPr/>
        </p:nvSpPr>
        <p:spPr>
          <a:xfrm flipH="1">
            <a:off x="14256110" y="8705528"/>
            <a:ext cx="4031890" cy="1581472"/>
          </a:xfrm>
          <a:custGeom>
            <a:avLst/>
            <a:gdLst/>
            <a:ahLst/>
            <a:cxnLst/>
            <a:rect l="l" t="t" r="r" b="b"/>
            <a:pathLst>
              <a:path w="4031890" h="1581472">
                <a:moveTo>
                  <a:pt x="4031890" y="0"/>
                </a:moveTo>
                <a:lnTo>
                  <a:pt x="0" y="0"/>
                </a:lnTo>
                <a:lnTo>
                  <a:pt x="0" y="1581472"/>
                </a:lnTo>
                <a:lnTo>
                  <a:pt x="4031890" y="1581472"/>
                </a:lnTo>
                <a:lnTo>
                  <a:pt x="4031890" y="0"/>
                </a:lnTo>
                <a:close/>
              </a:path>
            </a:pathLst>
          </a:custGeom>
          <a:blipFill>
            <a:blip r:embed="rId5"/>
            <a:stretch>
              <a:fillRect l="-12715" b="-28953"/>
            </a:stretch>
          </a:blipFill>
        </p:spPr>
        <p:txBody>
          <a:bodyPr/>
          <a:lstStyle/>
          <a:p>
            <a:endParaRPr lang="en-GB"/>
          </a:p>
        </p:txBody>
      </p:sp>
      <p:sp>
        <p:nvSpPr>
          <p:cNvPr id="9" name="Freeform 9">
            <a:extLst>
              <a:ext uri="{FF2B5EF4-FFF2-40B4-BE49-F238E27FC236}">
                <a16:creationId xmlns:a16="http://schemas.microsoft.com/office/drawing/2014/main" id="{B309F030-A321-FAA2-9B42-C8ED18804603}"/>
              </a:ext>
            </a:extLst>
          </p:cNvPr>
          <p:cNvSpPr/>
          <p:nvPr/>
        </p:nvSpPr>
        <p:spPr>
          <a:xfrm flipH="1" flipV="1">
            <a:off x="0" y="0"/>
            <a:ext cx="6168981" cy="2776596"/>
          </a:xfrm>
          <a:custGeom>
            <a:avLst/>
            <a:gdLst/>
            <a:ahLst/>
            <a:cxnLst/>
            <a:rect l="l" t="t" r="r" b="b"/>
            <a:pathLst>
              <a:path w="6168981" h="2776596">
                <a:moveTo>
                  <a:pt x="6168981" y="2776596"/>
                </a:moveTo>
                <a:lnTo>
                  <a:pt x="0" y="2776596"/>
                </a:lnTo>
                <a:lnTo>
                  <a:pt x="0" y="0"/>
                </a:lnTo>
                <a:lnTo>
                  <a:pt x="6168981" y="0"/>
                </a:lnTo>
                <a:lnTo>
                  <a:pt x="6168981" y="2776596"/>
                </a:lnTo>
                <a:close/>
              </a:path>
            </a:pathLst>
          </a:custGeom>
          <a:blipFill>
            <a:blip r:embed="rId6"/>
            <a:stretch>
              <a:fillRect r="-31850" b="-116045"/>
            </a:stretch>
          </a:blipFill>
        </p:spPr>
        <p:txBody>
          <a:bodyPr/>
          <a:lstStyle/>
          <a:p>
            <a:endParaRPr lang="en-GB"/>
          </a:p>
        </p:txBody>
      </p:sp>
      <p:sp>
        <p:nvSpPr>
          <p:cNvPr id="10" name="Freeform 10">
            <a:extLst>
              <a:ext uri="{FF2B5EF4-FFF2-40B4-BE49-F238E27FC236}">
                <a16:creationId xmlns:a16="http://schemas.microsoft.com/office/drawing/2014/main" id="{029A2322-D3EE-5858-829D-DB89CB841C56}"/>
              </a:ext>
            </a:extLst>
          </p:cNvPr>
          <p:cNvSpPr/>
          <p:nvPr/>
        </p:nvSpPr>
        <p:spPr>
          <a:xfrm flipH="1">
            <a:off x="0" y="672613"/>
            <a:ext cx="2060920" cy="2425296"/>
          </a:xfrm>
          <a:custGeom>
            <a:avLst/>
            <a:gdLst/>
            <a:ahLst/>
            <a:cxnLst/>
            <a:rect l="l" t="t" r="r" b="b"/>
            <a:pathLst>
              <a:path w="2060920" h="2425296">
                <a:moveTo>
                  <a:pt x="2060920" y="0"/>
                </a:moveTo>
                <a:lnTo>
                  <a:pt x="0" y="0"/>
                </a:lnTo>
                <a:lnTo>
                  <a:pt x="0" y="2425296"/>
                </a:lnTo>
                <a:lnTo>
                  <a:pt x="2060920" y="2425296"/>
                </a:lnTo>
                <a:lnTo>
                  <a:pt x="2060920" y="0"/>
                </a:lnTo>
                <a:close/>
              </a:path>
            </a:pathLst>
          </a:custGeom>
          <a:blipFill>
            <a:blip r:embed="rId7"/>
            <a:stretch>
              <a:fillRect r="-17680"/>
            </a:stretch>
          </a:blipFill>
        </p:spPr>
        <p:txBody>
          <a:bodyPr/>
          <a:lstStyle/>
          <a:p>
            <a:endParaRPr lang="en-GB"/>
          </a:p>
        </p:txBody>
      </p:sp>
      <p:sp>
        <p:nvSpPr>
          <p:cNvPr id="11" name="Freeform 11">
            <a:extLst>
              <a:ext uri="{FF2B5EF4-FFF2-40B4-BE49-F238E27FC236}">
                <a16:creationId xmlns:a16="http://schemas.microsoft.com/office/drawing/2014/main" id="{D4ED67E0-2564-FCE4-F3A6-D2BCBA107C5D}"/>
              </a:ext>
            </a:extLst>
          </p:cNvPr>
          <p:cNvSpPr/>
          <p:nvPr/>
        </p:nvSpPr>
        <p:spPr>
          <a:xfrm>
            <a:off x="0" y="7165296"/>
            <a:ext cx="2695020" cy="2940527"/>
          </a:xfrm>
          <a:custGeom>
            <a:avLst/>
            <a:gdLst/>
            <a:ahLst/>
            <a:cxnLst/>
            <a:rect l="l" t="t" r="r" b="b"/>
            <a:pathLst>
              <a:path w="2695020" h="2940527">
                <a:moveTo>
                  <a:pt x="0" y="0"/>
                </a:moveTo>
                <a:lnTo>
                  <a:pt x="2695020" y="0"/>
                </a:lnTo>
                <a:lnTo>
                  <a:pt x="2695020" y="2940527"/>
                </a:lnTo>
                <a:lnTo>
                  <a:pt x="0" y="2940527"/>
                </a:lnTo>
                <a:lnTo>
                  <a:pt x="0" y="0"/>
                </a:lnTo>
                <a:close/>
              </a:path>
            </a:pathLst>
          </a:custGeom>
          <a:blipFill>
            <a:blip r:embed="rId8"/>
            <a:stretch>
              <a:fillRect l="-52265" b="-15480"/>
            </a:stretch>
          </a:blipFill>
        </p:spPr>
        <p:txBody>
          <a:bodyPr/>
          <a:lstStyle/>
          <a:p>
            <a:endParaRPr lang="en-GB"/>
          </a:p>
        </p:txBody>
      </p:sp>
      <p:sp>
        <p:nvSpPr>
          <p:cNvPr id="2" name="TextBox 2">
            <a:extLst>
              <a:ext uri="{FF2B5EF4-FFF2-40B4-BE49-F238E27FC236}">
                <a16:creationId xmlns:a16="http://schemas.microsoft.com/office/drawing/2014/main" id="{461D8BDE-892E-FC1C-3F8A-68F0E9E2787A}"/>
              </a:ext>
            </a:extLst>
          </p:cNvPr>
          <p:cNvSpPr txBox="1"/>
          <p:nvPr/>
        </p:nvSpPr>
        <p:spPr>
          <a:xfrm>
            <a:off x="533400" y="761699"/>
            <a:ext cx="16611600" cy="6386364"/>
          </a:xfrm>
          <a:prstGeom prst="rect">
            <a:avLst/>
          </a:prstGeom>
        </p:spPr>
        <p:txBody>
          <a:bodyPr wrap="square" lIns="0" tIns="0" rIns="0" bIns="0" rtlCol="0" anchor="t">
            <a:spAutoFit/>
          </a:bodyPr>
          <a:lstStyle/>
          <a:p>
            <a:pPr algn="ctr"/>
            <a:r>
              <a:rPr lang="en-GB" sz="19900" dirty="0">
                <a:latin typeface="Modern Love Grunge"/>
              </a:rPr>
              <a:t>Thank you!</a:t>
            </a:r>
          </a:p>
          <a:p>
            <a:pPr algn="ctr"/>
            <a:endParaRPr lang="en-GB" sz="7200" dirty="0">
              <a:latin typeface="Modern Love Grunge"/>
            </a:endParaRPr>
          </a:p>
          <a:p>
            <a:pPr algn="ctr"/>
            <a:endParaRPr lang="en-GB" sz="7200" dirty="0">
              <a:latin typeface="Modern Love Grunge"/>
            </a:endParaRPr>
          </a:p>
          <a:p>
            <a:pPr algn="ctr"/>
            <a:endParaRPr lang="en-US" sz="7200" b="1" dirty="0">
              <a:solidFill>
                <a:srgbClr val="202F5A"/>
              </a:solidFill>
              <a:latin typeface="Modern Love Grunge" panose="04070805081005020601" pitchFamily="82" charset="0"/>
              <a:ea typeface="HGSSoeiKakugothicUB" panose="020B0400000000000000" pitchFamily="34" charset="-128"/>
            </a:endParaRPr>
          </a:p>
        </p:txBody>
      </p:sp>
      <p:pic>
        <p:nvPicPr>
          <p:cNvPr id="3074" name="Picture 2" descr="Questions To Ask A Girl | Clipart Panda - Free Clipart Images">
            <a:extLst>
              <a:ext uri="{FF2B5EF4-FFF2-40B4-BE49-F238E27FC236}">
                <a16:creationId xmlns:a16="http://schemas.microsoft.com/office/drawing/2014/main" id="{7A932947-58C3-2267-3378-DB17DEEF2DC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3143" y="3091919"/>
            <a:ext cx="12021713" cy="7144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476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0A9C78971E8B46BB70BBDE0579A70D" ma:contentTypeVersion="14" ma:contentTypeDescription="Create a new document." ma:contentTypeScope="" ma:versionID="1a4a1bc93eb9adb7764d5304cdad116b">
  <xsd:schema xmlns:xsd="http://www.w3.org/2001/XMLSchema" xmlns:xs="http://www.w3.org/2001/XMLSchema" xmlns:p="http://schemas.microsoft.com/office/2006/metadata/properties" xmlns:ns2="c172524c-3ed8-4d05-8013-1be75c9ff0a1" xmlns:ns3="64cdc378-8a95-4aa5-864a-45ce90952ac4" targetNamespace="http://schemas.microsoft.com/office/2006/metadata/properties" ma:root="true" ma:fieldsID="50734b009c3e4838171422aeda371906" ns2:_="" ns3:_="">
    <xsd:import namespace="c172524c-3ed8-4d05-8013-1be75c9ff0a1"/>
    <xsd:import namespace="64cdc378-8a95-4aa5-864a-45ce90952ac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72524c-3ed8-4d05-8013-1be75c9ff0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cdc378-8a95-4aa5-864a-45ce90952ac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93a129f-1067-467e-be19-614f285b02e6}" ma:internalName="TaxCatchAll" ma:showField="CatchAllData" ma:web="64cdc378-8a95-4aa5-864a-45ce90952ac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172524c-3ed8-4d05-8013-1be75c9ff0a1">
      <Terms xmlns="http://schemas.microsoft.com/office/infopath/2007/PartnerControls"/>
    </lcf76f155ced4ddcb4097134ff3c332f>
    <TaxCatchAll xmlns="64cdc378-8a95-4aa5-864a-45ce90952ac4" xsi:nil="true"/>
  </documentManagement>
</p:properties>
</file>

<file path=customXml/itemProps1.xml><?xml version="1.0" encoding="utf-8"?>
<ds:datastoreItem xmlns:ds="http://schemas.openxmlformats.org/officeDocument/2006/customXml" ds:itemID="{459E028C-CD0E-473C-8403-6323DDB67D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72524c-3ed8-4d05-8013-1be75c9ff0a1"/>
    <ds:schemaRef ds:uri="64cdc378-8a95-4aa5-864a-45ce90952a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B1846-78C9-471A-B62F-B0B14DAC0768}">
  <ds:schemaRefs>
    <ds:schemaRef ds:uri="http://schemas.microsoft.com/sharepoint/v3/contenttype/forms"/>
  </ds:schemaRefs>
</ds:datastoreItem>
</file>

<file path=customXml/itemProps3.xml><?xml version="1.0" encoding="utf-8"?>
<ds:datastoreItem xmlns:ds="http://schemas.openxmlformats.org/officeDocument/2006/customXml" ds:itemID="{6A04078D-AE57-42B5-A249-36865622CE1D}">
  <ds:schemaRefs>
    <ds:schemaRef ds:uri="http://www.w3.org/XML/1998/namespace"/>
    <ds:schemaRef ds:uri="http://schemas.microsoft.com/office/2006/documentManagement/types"/>
    <ds:schemaRef ds:uri="c172524c-3ed8-4d05-8013-1be75c9ff0a1"/>
    <ds:schemaRef ds:uri="64cdc378-8a95-4aa5-864a-45ce90952ac4"/>
    <ds:schemaRef ds:uri="http://purl.org/dc/dcmityp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23478</TotalTime>
  <Words>1307</Words>
  <Application>Microsoft Office PowerPoint</Application>
  <PresentationFormat>Custom</PresentationFormat>
  <Paragraphs>180</Paragraphs>
  <Slides>23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Dreaming Outloud Pro</vt:lpstr>
      <vt:lpstr>Glacial Indifference</vt:lpstr>
      <vt:lpstr>Calibri</vt:lpstr>
      <vt:lpstr>One Little Font Full Bold</vt:lpstr>
      <vt:lpstr>Modern Love Grunge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Playful Watercolor Art Class Presentation</dc:title>
  <dc:creator>Gemma Ball</dc:creator>
  <cp:lastModifiedBy>Rowena Sidwell (CTK)</cp:lastModifiedBy>
  <cp:revision>229</cp:revision>
  <cp:lastPrinted>2024-08-30T11:41:15Z</cp:lastPrinted>
  <dcterms:created xsi:type="dcterms:W3CDTF">2006-08-16T00:00:00Z</dcterms:created>
  <dcterms:modified xsi:type="dcterms:W3CDTF">2026-09-07T11:46:02Z</dcterms:modified>
  <dc:identifier>DAFjupda92w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0x010100740A9C78971E8B46BB70BBDE0579A70D</vt:lpwstr>
  </property>
  <property fmtid="{D5CDD505-2E9C-101B-9397-08002B2CF9AE}" pid="3" name="MediaServiceImageTags">
    <vt:lpwstr/>
  </property>
  <property fmtid="{D5CDD505-2E9C-101B-9397-08002B2CF9AE}" pid="4" name="Order">
    <vt:lpwstr>2600.00000000000</vt:lpwstr>
  </property>
</Properties>
</file>