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8" r:id="rId5"/>
    <p:sldId id="259" r:id="rId6"/>
  </p:sldIdLst>
  <p:sldSz cx="10693400" cy="7556500"/>
  <p:notesSz cx="6858000" cy="9144000"/>
  <p:embeddedFontLst>
    <p:embeddedFont>
      <p:font typeface="Architects Daughter" panose="020B0604020202020204" charset="0"/>
      <p:regular r:id="rId7"/>
    </p:embeddedFont>
    <p:embeddedFont>
      <p:font typeface="Bakerie" panose="020B0604020202020204" charset="0"/>
      <p:regular r:id="rId8"/>
    </p:embeddedFont>
    <p:embeddedFont>
      <p:font typeface="Bakerie Bold" panose="020B0604020202020204" charset="0"/>
      <p:regular r:id="rId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70" d="100"/>
          <a:sy n="70" d="100"/>
        </p:scale>
        <p:origin x="1469" y="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font3.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6"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png"/><Relationship Id="rId15" Type="http://schemas.openxmlformats.org/officeDocument/2006/relationships/image" Target="../media/image14.svg"/><Relationship Id="rId10" Type="http://schemas.openxmlformats.org/officeDocument/2006/relationships/image" Target="../media/image9.pn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image" Target="../media/image13.svg"/></Relationships>
</file>

<file path=ppt/slides/_rels/slide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svg"/><Relationship Id="rId7" Type="http://schemas.openxmlformats.org/officeDocument/2006/relationships/image" Target="../media/image20.png"/><Relationship Id="rId12"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9.svg"/><Relationship Id="rId11" Type="http://schemas.openxmlformats.org/officeDocument/2006/relationships/image" Target="../media/image24.svg"/><Relationship Id="rId5" Type="http://schemas.openxmlformats.org/officeDocument/2006/relationships/image" Target="../media/image18.jpeg"/><Relationship Id="rId10" Type="http://schemas.openxmlformats.org/officeDocument/2006/relationships/image" Target="../media/image23.svg"/><Relationship Id="rId4" Type="http://schemas.openxmlformats.org/officeDocument/2006/relationships/image" Target="../media/image17.png"/><Relationship Id="rId9"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2886" r="2846" b="88"/>
          <a:stretch>
            <a:fillRect/>
          </a:stretch>
        </p:blipFill>
        <p:spPr>
          <a:xfrm>
            <a:off x="0" y="0"/>
            <a:ext cx="10693400" cy="7556500"/>
          </a:xfrm>
          <a:prstGeom prst="rect">
            <a:avLst/>
          </a:prstGeom>
        </p:spPr>
      </p:pic>
      <p:pic>
        <p:nvPicPr>
          <p:cNvPr id="3" name="Picture 3"/>
          <p:cNvPicPr>
            <a:picLocks noChangeAspect="1"/>
          </p:cNvPicPr>
          <p:nvPr/>
        </p:nvPicPr>
        <p:blipFill>
          <a:blip r:embed="rId3"/>
          <a:srcRect/>
          <a:stretch>
            <a:fillRect/>
          </a:stretch>
        </p:blipFill>
        <p:spPr>
          <a:xfrm>
            <a:off x="9263076" y="83914"/>
            <a:ext cx="1275274" cy="1275274"/>
          </a:xfrm>
          <a:prstGeom prst="rect">
            <a:avLst/>
          </a:prstGeom>
        </p:spPr>
      </p:pic>
      <p:pic>
        <p:nvPicPr>
          <p:cNvPr id="4" name="Picture 4"/>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189457">
            <a:off x="2691657" y="1536359"/>
            <a:ext cx="2090671" cy="904215"/>
          </a:xfrm>
          <a:prstGeom prst="rect">
            <a:avLst/>
          </a:prstGeom>
        </p:spPr>
      </p:pic>
      <p:pic>
        <p:nvPicPr>
          <p:cNvPr id="5" name="Picture 5"/>
          <p:cNvPicPr>
            <a:picLocks noChangeAspect="1"/>
          </p:cNvPicPr>
          <p:nvPr/>
        </p:nvPicPr>
        <p:blipFill>
          <a:blip r:embed="rId5"/>
          <a:srcRect/>
          <a:stretch>
            <a:fillRect/>
          </a:stretch>
        </p:blipFill>
        <p:spPr>
          <a:xfrm>
            <a:off x="756000" y="1630327"/>
            <a:ext cx="2004087" cy="418353"/>
          </a:xfrm>
          <a:prstGeom prst="rect">
            <a:avLst/>
          </a:prstGeom>
        </p:spPr>
      </p:pic>
      <p:pic>
        <p:nvPicPr>
          <p:cNvPr id="6" name="Picture 6"/>
          <p:cNvPicPr>
            <a:picLocks noChangeAspect="1"/>
          </p:cNvPicPr>
          <p:nvPr/>
        </p:nvPicPr>
        <p:blipFill>
          <a:blip r:embed="rId6"/>
          <a:srcRect l="10495" r="10495"/>
          <a:stretch>
            <a:fillRect/>
          </a:stretch>
        </p:blipFill>
        <p:spPr>
          <a:xfrm>
            <a:off x="57231" y="2048680"/>
            <a:ext cx="2969421" cy="5104676"/>
          </a:xfrm>
          <a:prstGeom prst="rect">
            <a:avLst/>
          </a:prstGeom>
        </p:spPr>
      </p:pic>
      <p:pic>
        <p:nvPicPr>
          <p:cNvPr id="7" name="Picture 7"/>
          <p:cNvPicPr>
            <a:picLocks noChangeAspect="1"/>
          </p:cNvPicPr>
          <p:nvPr/>
        </p:nvPicPr>
        <p:blipFill>
          <a:blip r:embed="rId7"/>
          <a:srcRect/>
          <a:stretch>
            <a:fillRect/>
          </a:stretch>
        </p:blipFill>
        <p:spPr>
          <a:xfrm rot="-10513828">
            <a:off x="79220" y="1827206"/>
            <a:ext cx="451186" cy="547722"/>
          </a:xfrm>
          <a:prstGeom prst="rect">
            <a:avLst/>
          </a:prstGeom>
        </p:spPr>
      </p:pic>
      <p:pic>
        <p:nvPicPr>
          <p:cNvPr id="8" name="Picture 8"/>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2379958" y="3188663"/>
            <a:ext cx="3210134" cy="3151768"/>
          </a:xfrm>
          <a:prstGeom prst="rect">
            <a:avLst/>
          </a:prstGeom>
        </p:spPr>
      </p:pic>
      <p:pic>
        <p:nvPicPr>
          <p:cNvPr id="9" name="Picture 9"/>
          <p:cNvPicPr>
            <a:picLocks noChangeAspect="1"/>
          </p:cNvPicPr>
          <p:nvPr/>
        </p:nvPicPr>
        <p:blipFill>
          <a:blip r:embed="rId9"/>
          <a:srcRect t="11801"/>
          <a:stretch>
            <a:fillRect/>
          </a:stretch>
        </p:blipFill>
        <p:spPr>
          <a:xfrm>
            <a:off x="5446629" y="2029362"/>
            <a:ext cx="4310622" cy="2870890"/>
          </a:xfrm>
          <a:prstGeom prst="rect">
            <a:avLst/>
          </a:prstGeom>
        </p:spPr>
      </p:pic>
      <p:pic>
        <p:nvPicPr>
          <p:cNvPr id="10" name="Picture 10"/>
          <p:cNvPicPr>
            <a:picLocks noChangeAspect="1"/>
          </p:cNvPicPr>
          <p:nvPr/>
        </p:nvPicPr>
        <p:blipFill>
          <a:blip r:embed="rId10"/>
          <a:srcRect/>
          <a:stretch>
            <a:fillRect/>
          </a:stretch>
        </p:blipFill>
        <p:spPr>
          <a:xfrm>
            <a:off x="6510668" y="1267563"/>
            <a:ext cx="1741390" cy="648184"/>
          </a:xfrm>
          <a:prstGeom prst="rect">
            <a:avLst/>
          </a:prstGeom>
        </p:spPr>
      </p:pic>
      <p:pic>
        <p:nvPicPr>
          <p:cNvPr id="11" name="Picture 11"/>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7493652" y="4512480"/>
            <a:ext cx="3044698" cy="3191377"/>
          </a:xfrm>
          <a:prstGeom prst="rect">
            <a:avLst/>
          </a:prstGeom>
        </p:spPr>
      </p:pic>
      <p:sp>
        <p:nvSpPr>
          <p:cNvPr id="12" name="TextBox 12"/>
          <p:cNvSpPr txBox="1"/>
          <p:nvPr/>
        </p:nvSpPr>
        <p:spPr>
          <a:xfrm>
            <a:off x="383383" y="1582702"/>
            <a:ext cx="2608786" cy="405764"/>
          </a:xfrm>
          <a:prstGeom prst="rect">
            <a:avLst/>
          </a:prstGeom>
        </p:spPr>
        <p:txBody>
          <a:bodyPr lIns="0" tIns="0" rIns="0" bIns="0" rtlCol="0" anchor="t">
            <a:spAutoFit/>
          </a:bodyPr>
          <a:lstStyle/>
          <a:p>
            <a:pPr algn="ctr">
              <a:lnSpc>
                <a:spcPts val="3360"/>
              </a:lnSpc>
            </a:pPr>
            <a:r>
              <a:rPr lang="en-US" sz="2400">
                <a:solidFill>
                  <a:srgbClr val="000000"/>
                </a:solidFill>
                <a:latin typeface="Bakerie Bold"/>
              </a:rPr>
              <a:t>English</a:t>
            </a:r>
          </a:p>
        </p:txBody>
      </p:sp>
      <p:sp>
        <p:nvSpPr>
          <p:cNvPr id="13" name="TextBox 13"/>
          <p:cNvSpPr txBox="1"/>
          <p:nvPr/>
        </p:nvSpPr>
        <p:spPr>
          <a:xfrm>
            <a:off x="207432" y="2304577"/>
            <a:ext cx="2669019" cy="4290918"/>
          </a:xfrm>
          <a:prstGeom prst="rect">
            <a:avLst/>
          </a:prstGeom>
        </p:spPr>
        <p:txBody>
          <a:bodyPr lIns="0" tIns="0" rIns="0" bIns="0" rtlCol="0" anchor="t">
            <a:spAutoFit/>
          </a:bodyPr>
          <a:lstStyle/>
          <a:p>
            <a:pPr algn="ctr">
              <a:lnSpc>
                <a:spcPts val="2940"/>
              </a:lnSpc>
            </a:pPr>
            <a:r>
              <a:rPr lang="en-US" sz="2100" dirty="0">
                <a:solidFill>
                  <a:srgbClr val="000000"/>
                </a:solidFill>
                <a:latin typeface="Bakerie Bold"/>
              </a:rPr>
              <a:t>We are looking at re-telling stories, description and lost posters.</a:t>
            </a:r>
          </a:p>
          <a:p>
            <a:pPr algn="ctr">
              <a:lnSpc>
                <a:spcPts val="2940"/>
              </a:lnSpc>
            </a:pPr>
            <a:r>
              <a:rPr lang="en-US" sz="2100" dirty="0">
                <a:solidFill>
                  <a:srgbClr val="000000"/>
                </a:solidFill>
                <a:latin typeface="Bakerie Bold"/>
              </a:rPr>
              <a:t>We will be focusing on:</a:t>
            </a:r>
          </a:p>
          <a:p>
            <a:pPr marL="285750" indent="-285750">
              <a:buFont typeface="Arial" panose="020B0604020202020204" pitchFamily="34" charset="0"/>
              <a:buChar char="•"/>
            </a:pPr>
            <a:r>
              <a:rPr lang="en-US" sz="2000" dirty="0">
                <a:effectLst/>
                <a:latin typeface="Bakerie Bold"/>
                <a:ea typeface="Times New Roman" panose="02020603050405020304" pitchFamily="18" charset="0"/>
              </a:rPr>
              <a:t>Phonics</a:t>
            </a:r>
          </a:p>
          <a:p>
            <a:pPr marL="285750" indent="-285750">
              <a:buFont typeface="Arial" panose="020B0604020202020204" pitchFamily="34" charset="0"/>
              <a:buChar char="•"/>
            </a:pPr>
            <a:r>
              <a:rPr lang="en-US" sz="2000" dirty="0">
                <a:latin typeface="Bakerie Bold"/>
              </a:rPr>
              <a:t>Traditional Tales – The Enormous Turnip</a:t>
            </a:r>
            <a:endParaRPr lang="en-US" dirty="0"/>
          </a:p>
          <a:p>
            <a:pPr marL="285750" indent="-285750">
              <a:buFont typeface="Arial" panose="020B0604020202020204" pitchFamily="34" charset="0"/>
              <a:buChar char="•"/>
            </a:pPr>
            <a:r>
              <a:rPr lang="en-US" sz="2000" dirty="0">
                <a:latin typeface="Bakerie Bold"/>
              </a:rPr>
              <a:t>Classic Stories </a:t>
            </a:r>
            <a:endParaRPr lang="en-US" dirty="0">
              <a:cs typeface="Calibri"/>
            </a:endParaRPr>
          </a:p>
          <a:p>
            <a:pPr marL="285750" indent="-285750">
              <a:buFont typeface="Arial" panose="020B0604020202020204" pitchFamily="34" charset="0"/>
              <a:buChar char="•"/>
            </a:pPr>
            <a:r>
              <a:rPr lang="en-US" sz="2000" dirty="0">
                <a:effectLst/>
                <a:latin typeface="Bakerie Bold"/>
                <a:ea typeface="Times New Roman" panose="02020603050405020304" pitchFamily="18" charset="0"/>
              </a:rPr>
              <a:t>Character descriptions</a:t>
            </a:r>
          </a:p>
          <a:p>
            <a:pPr marL="285750" indent="-285750">
              <a:buFont typeface="Arial" panose="020B0604020202020204" pitchFamily="34" charset="0"/>
              <a:buChar char="•"/>
            </a:pPr>
            <a:r>
              <a:rPr lang="en-US" sz="2000" dirty="0">
                <a:latin typeface="Bakerie Bold"/>
                <a:ea typeface="Times New Roman" panose="02020603050405020304" pitchFamily="18" charset="0"/>
              </a:rPr>
              <a:t>Speaking and listening</a:t>
            </a:r>
          </a:p>
          <a:p>
            <a:pPr marL="285750" indent="-285750">
              <a:buFont typeface="Arial" panose="020B0604020202020204" pitchFamily="34" charset="0"/>
              <a:buChar char="•"/>
            </a:pPr>
            <a:r>
              <a:rPr lang="en-US" sz="2000" dirty="0">
                <a:latin typeface="Bakerie Bold"/>
                <a:ea typeface="Times New Roman" panose="02020603050405020304" pitchFamily="18" charset="0"/>
              </a:rPr>
              <a:t>Reading comprehension</a:t>
            </a:r>
          </a:p>
          <a:p>
            <a:pPr marL="285750" indent="-285750">
              <a:buFont typeface="Arial" panose="020B0604020202020204" pitchFamily="34" charset="0"/>
              <a:buChar char="•"/>
            </a:pPr>
            <a:endParaRPr lang="en-US" sz="1800" dirty="0">
              <a:effectLst/>
              <a:latin typeface="Bakerie Bold" panose="020B0604020202020204" charset="0"/>
              <a:ea typeface="Times New Roman" panose="02020603050405020304" pitchFamily="18" charset="0"/>
            </a:endParaRPr>
          </a:p>
          <a:p>
            <a:pPr marL="453390" lvl="1" indent="-226695">
              <a:lnSpc>
                <a:spcPts val="2940"/>
              </a:lnSpc>
              <a:buFont typeface="Arial"/>
              <a:buChar char="•"/>
            </a:pPr>
            <a:endParaRPr lang="en-US" sz="2100" dirty="0">
              <a:solidFill>
                <a:srgbClr val="000000"/>
              </a:solidFill>
              <a:latin typeface="Bakerie Bold"/>
            </a:endParaRPr>
          </a:p>
        </p:txBody>
      </p:sp>
      <p:sp>
        <p:nvSpPr>
          <p:cNvPr id="14" name="TextBox 14"/>
          <p:cNvSpPr txBox="1"/>
          <p:nvPr/>
        </p:nvSpPr>
        <p:spPr>
          <a:xfrm rot="-1404833">
            <a:off x="2565728" y="1760521"/>
            <a:ext cx="2273424" cy="372745"/>
          </a:xfrm>
          <a:prstGeom prst="rect">
            <a:avLst/>
          </a:prstGeom>
        </p:spPr>
        <p:txBody>
          <a:bodyPr lIns="0" tIns="0" rIns="0" bIns="0" rtlCol="0" anchor="t">
            <a:spAutoFit/>
          </a:bodyPr>
          <a:lstStyle/>
          <a:p>
            <a:pPr algn="ctr">
              <a:lnSpc>
                <a:spcPts val="3079"/>
              </a:lnSpc>
            </a:pPr>
            <a:r>
              <a:rPr lang="en-US" sz="2199">
                <a:solidFill>
                  <a:srgbClr val="000000"/>
                </a:solidFill>
                <a:latin typeface="Bakerie Bold"/>
              </a:rPr>
              <a:t>We  are reading</a:t>
            </a:r>
          </a:p>
        </p:txBody>
      </p:sp>
      <p:pic>
        <p:nvPicPr>
          <p:cNvPr id="15" name="Picture 15"/>
          <p:cNvPicPr>
            <a:picLocks noChangeAspect="1"/>
          </p:cNvPicPr>
          <p:nvPr/>
        </p:nvPicPr>
        <p:blipFill>
          <a:blip r:embed="rId12"/>
          <a:srcRect/>
          <a:stretch>
            <a:fillRect/>
          </a:stretch>
        </p:blipFill>
        <p:spPr>
          <a:xfrm rot="5792104">
            <a:off x="3029332" y="1244323"/>
            <a:ext cx="1394958" cy="1483997"/>
          </a:xfrm>
          <a:prstGeom prst="rect">
            <a:avLst/>
          </a:prstGeom>
        </p:spPr>
      </p:pic>
      <p:pic>
        <p:nvPicPr>
          <p:cNvPr id="17" name="Picture 17"/>
          <p:cNvPicPr>
            <a:picLocks noChangeAspect="1"/>
          </p:cNvPicPr>
          <p:nvPr/>
        </p:nvPicPr>
        <p:blipFill>
          <a:blip r:embed="rId13"/>
          <a:srcRect t="3936" b="4238"/>
          <a:stretch>
            <a:fillRect/>
          </a:stretch>
        </p:blipFill>
        <p:spPr>
          <a:xfrm>
            <a:off x="3822700" y="5770110"/>
            <a:ext cx="3978021" cy="1789890"/>
          </a:xfrm>
          <a:prstGeom prst="rect">
            <a:avLst/>
          </a:prstGeom>
        </p:spPr>
      </p:pic>
      <p:pic>
        <p:nvPicPr>
          <p:cNvPr id="18" name="Picture 18"/>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p:blipFill>
        <p:spPr>
          <a:xfrm>
            <a:off x="9358039" y="1764716"/>
            <a:ext cx="1155923" cy="1155923"/>
          </a:xfrm>
          <a:prstGeom prst="rect">
            <a:avLst/>
          </a:prstGeom>
        </p:spPr>
      </p:pic>
      <p:pic>
        <p:nvPicPr>
          <p:cNvPr id="19" name="Picture 19"/>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a:fillRect/>
          </a:stretch>
        </p:blipFill>
        <p:spPr>
          <a:xfrm>
            <a:off x="362485" y="91106"/>
            <a:ext cx="1179456" cy="1117535"/>
          </a:xfrm>
          <a:prstGeom prst="rect">
            <a:avLst/>
          </a:prstGeom>
        </p:spPr>
      </p:pic>
      <p:sp>
        <p:nvSpPr>
          <p:cNvPr id="20" name="TextBox 20"/>
          <p:cNvSpPr txBox="1"/>
          <p:nvPr/>
        </p:nvSpPr>
        <p:spPr>
          <a:xfrm>
            <a:off x="597258" y="17239"/>
            <a:ext cx="9782351" cy="1133002"/>
          </a:xfrm>
          <a:prstGeom prst="rect">
            <a:avLst/>
          </a:prstGeom>
        </p:spPr>
        <p:txBody>
          <a:bodyPr lIns="0" tIns="0" rIns="0" bIns="0" rtlCol="0" anchor="t">
            <a:spAutoFit/>
          </a:bodyPr>
          <a:lstStyle/>
          <a:p>
            <a:pPr algn="ctr">
              <a:lnSpc>
                <a:spcPts val="4480"/>
              </a:lnSpc>
            </a:pPr>
            <a:r>
              <a:rPr lang="en-US" sz="3200" dirty="0">
                <a:solidFill>
                  <a:srgbClr val="FFFFFF"/>
                </a:solidFill>
                <a:latin typeface="Architects Daughter"/>
              </a:rPr>
              <a:t>Christ the King Primary School</a:t>
            </a:r>
          </a:p>
          <a:p>
            <a:pPr algn="ctr">
              <a:lnSpc>
                <a:spcPts val="4480"/>
              </a:lnSpc>
            </a:pPr>
            <a:r>
              <a:rPr lang="en-US" sz="3200" dirty="0">
                <a:solidFill>
                  <a:srgbClr val="FFFFFF"/>
                </a:solidFill>
                <a:latin typeface="Architects Daughter"/>
              </a:rPr>
              <a:t>Autumn One in Year 1</a:t>
            </a:r>
          </a:p>
        </p:txBody>
      </p:sp>
      <p:sp>
        <p:nvSpPr>
          <p:cNvPr id="21" name="TextBox 21"/>
          <p:cNvSpPr txBox="1"/>
          <p:nvPr/>
        </p:nvSpPr>
        <p:spPr>
          <a:xfrm>
            <a:off x="2876451" y="3558642"/>
            <a:ext cx="2502804" cy="2513509"/>
          </a:xfrm>
          <a:prstGeom prst="rect">
            <a:avLst/>
          </a:prstGeom>
        </p:spPr>
        <p:txBody>
          <a:bodyPr lIns="0" tIns="0" rIns="0" bIns="0" rtlCol="0" anchor="t">
            <a:spAutoFit/>
          </a:bodyPr>
          <a:lstStyle/>
          <a:p>
            <a:pPr>
              <a:lnSpc>
                <a:spcPts val="2814"/>
              </a:lnSpc>
            </a:pPr>
            <a:r>
              <a:rPr lang="en-US" sz="2010" dirty="0">
                <a:solidFill>
                  <a:srgbClr val="000000"/>
                </a:solidFill>
                <a:latin typeface="Bakerie Bold"/>
              </a:rPr>
              <a:t>We will be developing our fluency, pace and stamina.</a:t>
            </a:r>
          </a:p>
          <a:p>
            <a:pPr>
              <a:lnSpc>
                <a:spcPts val="2814"/>
              </a:lnSpc>
            </a:pPr>
            <a:r>
              <a:rPr lang="en-US" sz="2010" dirty="0">
                <a:solidFill>
                  <a:srgbClr val="000000"/>
                </a:solidFill>
                <a:latin typeface="Bakerie Bold"/>
              </a:rPr>
              <a:t>We hear the children read as regularly as we can in Year 1. Your child will benefit greatly from reading with you each night at home..</a:t>
            </a:r>
          </a:p>
        </p:txBody>
      </p:sp>
      <p:sp>
        <p:nvSpPr>
          <p:cNvPr id="22" name="TextBox 22"/>
          <p:cNvSpPr txBox="1"/>
          <p:nvPr/>
        </p:nvSpPr>
        <p:spPr>
          <a:xfrm>
            <a:off x="5346000" y="1356705"/>
            <a:ext cx="4070726" cy="422275"/>
          </a:xfrm>
          <a:prstGeom prst="rect">
            <a:avLst/>
          </a:prstGeom>
        </p:spPr>
        <p:txBody>
          <a:bodyPr lIns="0" tIns="0" rIns="0" bIns="0" rtlCol="0" anchor="t">
            <a:spAutoFit/>
          </a:bodyPr>
          <a:lstStyle/>
          <a:p>
            <a:pPr algn="ctr">
              <a:lnSpc>
                <a:spcPts val="3499"/>
              </a:lnSpc>
            </a:pPr>
            <a:r>
              <a:rPr lang="en-US" sz="2499">
                <a:solidFill>
                  <a:srgbClr val="000000"/>
                </a:solidFill>
                <a:latin typeface="Bakerie Bold"/>
              </a:rPr>
              <a:t>Maths</a:t>
            </a:r>
          </a:p>
        </p:txBody>
      </p:sp>
      <p:sp>
        <p:nvSpPr>
          <p:cNvPr id="23" name="TextBox 23"/>
          <p:cNvSpPr txBox="1"/>
          <p:nvPr/>
        </p:nvSpPr>
        <p:spPr>
          <a:xfrm>
            <a:off x="6027724" y="1987071"/>
            <a:ext cx="3482779" cy="3231654"/>
          </a:xfrm>
          <a:prstGeom prst="rect">
            <a:avLst/>
          </a:prstGeom>
        </p:spPr>
        <p:txBody>
          <a:bodyPr lIns="0" tIns="0" rIns="0" bIns="0" rtlCol="0" anchor="t">
            <a:spAutoFit/>
          </a:bodyPr>
          <a:lstStyle/>
          <a:p>
            <a:pPr>
              <a:lnSpc>
                <a:spcPts val="2800"/>
              </a:lnSpc>
            </a:pPr>
            <a:r>
              <a:rPr lang="en-US" sz="1600" dirty="0">
                <a:solidFill>
                  <a:srgbClr val="000000"/>
                </a:solidFill>
                <a:latin typeface="Bakerie Bold"/>
              </a:rPr>
              <a:t>We will be looking at:</a:t>
            </a:r>
          </a:p>
          <a:p>
            <a:pPr marL="431801" lvl="1" indent="-215900">
              <a:lnSpc>
                <a:spcPts val="2800"/>
              </a:lnSpc>
              <a:buFont typeface="Arial"/>
              <a:buChar char="•"/>
            </a:pPr>
            <a:r>
              <a:rPr lang="en-US" sz="1600" dirty="0">
                <a:solidFill>
                  <a:srgbClr val="000000"/>
                </a:solidFill>
                <a:latin typeface="Bakerie Bold"/>
              </a:rPr>
              <a:t>Number formation</a:t>
            </a:r>
          </a:p>
          <a:p>
            <a:pPr marL="431801" lvl="1" indent="-215900">
              <a:lnSpc>
                <a:spcPts val="2800"/>
              </a:lnSpc>
              <a:buFont typeface="Arial"/>
              <a:buChar char="•"/>
            </a:pPr>
            <a:r>
              <a:rPr lang="en-US" sz="1600" dirty="0">
                <a:solidFill>
                  <a:srgbClr val="000000"/>
                </a:solidFill>
                <a:latin typeface="Bakerie Bold"/>
              </a:rPr>
              <a:t>Number recognition</a:t>
            </a:r>
          </a:p>
          <a:p>
            <a:pPr marL="431801" lvl="1" indent="-215900">
              <a:lnSpc>
                <a:spcPts val="2800"/>
              </a:lnSpc>
              <a:buFont typeface="Arial"/>
              <a:buChar char="•"/>
            </a:pPr>
            <a:r>
              <a:rPr lang="en-US" sz="1600" dirty="0">
                <a:solidFill>
                  <a:srgbClr val="000000"/>
                </a:solidFill>
                <a:latin typeface="Bakerie Bold"/>
              </a:rPr>
              <a:t>Number bonds</a:t>
            </a:r>
          </a:p>
          <a:p>
            <a:pPr marL="431801" lvl="1" indent="-215900">
              <a:lnSpc>
                <a:spcPts val="2800"/>
              </a:lnSpc>
              <a:buFont typeface="Arial"/>
              <a:buChar char="•"/>
            </a:pPr>
            <a:r>
              <a:rPr lang="en-US" sz="1600" dirty="0">
                <a:solidFill>
                  <a:srgbClr val="000000"/>
                </a:solidFill>
                <a:latin typeface="Bakerie Bold"/>
              </a:rPr>
              <a:t>Counting accurately</a:t>
            </a:r>
          </a:p>
          <a:p>
            <a:pPr marL="431801" lvl="1" indent="-215900">
              <a:lnSpc>
                <a:spcPts val="2800"/>
              </a:lnSpc>
              <a:buFont typeface="Arial"/>
              <a:buChar char="•"/>
            </a:pPr>
            <a:r>
              <a:rPr lang="en-US" sz="1600" dirty="0">
                <a:solidFill>
                  <a:srgbClr val="000000"/>
                </a:solidFill>
                <a:latin typeface="Bakerie Bold"/>
              </a:rPr>
              <a:t>Operations involving +/-</a:t>
            </a:r>
          </a:p>
          <a:p>
            <a:pPr marL="431801" lvl="1" indent="-215900">
              <a:lnSpc>
                <a:spcPts val="2800"/>
              </a:lnSpc>
              <a:buFont typeface="Arial"/>
              <a:buChar char="•"/>
            </a:pPr>
            <a:r>
              <a:rPr lang="en-US" sz="1600" dirty="0">
                <a:solidFill>
                  <a:srgbClr val="000000"/>
                </a:solidFill>
                <a:latin typeface="Bakerie Bold"/>
              </a:rPr>
              <a:t>Properties of 2D and 3D shape</a:t>
            </a:r>
          </a:p>
          <a:p>
            <a:pPr marL="215901" lvl="1">
              <a:lnSpc>
                <a:spcPts val="2800"/>
              </a:lnSpc>
            </a:pPr>
            <a:r>
              <a:rPr lang="en-US" sz="1600" dirty="0">
                <a:solidFill>
                  <a:srgbClr val="000000"/>
                </a:solidFill>
                <a:latin typeface="Bakerie Bold"/>
              </a:rPr>
              <a:t>. </a:t>
            </a:r>
          </a:p>
          <a:p>
            <a:pPr>
              <a:lnSpc>
                <a:spcPts val="2800"/>
              </a:lnSpc>
            </a:pPr>
            <a:endParaRPr lang="en-US" sz="2000" dirty="0">
              <a:solidFill>
                <a:srgbClr val="000000"/>
              </a:solidFill>
              <a:latin typeface="Bakerie Bold"/>
            </a:endParaRPr>
          </a:p>
        </p:txBody>
      </p:sp>
      <p:sp>
        <p:nvSpPr>
          <p:cNvPr id="24" name="TextBox 24"/>
          <p:cNvSpPr txBox="1"/>
          <p:nvPr/>
        </p:nvSpPr>
        <p:spPr>
          <a:xfrm>
            <a:off x="8460452" y="2809966"/>
            <a:ext cx="1296799" cy="1038746"/>
          </a:xfrm>
          <a:prstGeom prst="rect">
            <a:avLst/>
          </a:prstGeom>
        </p:spPr>
        <p:txBody>
          <a:bodyPr wrap="square" lIns="0" tIns="0" rIns="0" bIns="0" rtlCol="0" anchor="t">
            <a:spAutoFit/>
          </a:bodyPr>
          <a:lstStyle/>
          <a:p>
            <a:pPr>
              <a:lnSpc>
                <a:spcPts val="2660"/>
              </a:lnSpc>
            </a:pPr>
            <a:r>
              <a:rPr lang="en-US" sz="1900" dirty="0">
                <a:solidFill>
                  <a:srgbClr val="FF1616"/>
                </a:solidFill>
                <a:latin typeface="Bakerie Bold"/>
              </a:rPr>
              <a:t>Please access Doodle </a:t>
            </a:r>
            <a:r>
              <a:rPr lang="en-US" sz="1900" dirty="0" err="1">
                <a:solidFill>
                  <a:srgbClr val="FF1616"/>
                </a:solidFill>
                <a:latin typeface="Bakerie Bold"/>
              </a:rPr>
              <a:t>Maths</a:t>
            </a:r>
            <a:r>
              <a:rPr lang="en-US" sz="1900" dirty="0">
                <a:solidFill>
                  <a:srgbClr val="FF1616"/>
                </a:solidFill>
                <a:latin typeface="Bakerie Bold"/>
              </a:rPr>
              <a:t>          at home!</a:t>
            </a:r>
          </a:p>
        </p:txBody>
      </p:sp>
      <p:sp>
        <p:nvSpPr>
          <p:cNvPr id="25" name="TextBox 25"/>
          <p:cNvSpPr txBox="1"/>
          <p:nvPr/>
        </p:nvSpPr>
        <p:spPr>
          <a:xfrm>
            <a:off x="7800722" y="4759170"/>
            <a:ext cx="2737629" cy="3013646"/>
          </a:xfrm>
          <a:prstGeom prst="rect">
            <a:avLst/>
          </a:prstGeom>
        </p:spPr>
        <p:txBody>
          <a:bodyPr lIns="0" tIns="0" rIns="0" bIns="0" rtlCol="0" anchor="t">
            <a:spAutoFit/>
          </a:bodyPr>
          <a:lstStyle/>
          <a:p>
            <a:pPr algn="ctr">
              <a:lnSpc>
                <a:spcPts val="2832"/>
              </a:lnSpc>
            </a:pPr>
            <a:r>
              <a:rPr lang="en-US" sz="2023" dirty="0">
                <a:solidFill>
                  <a:srgbClr val="000000"/>
                </a:solidFill>
                <a:latin typeface="Bakerie Bold"/>
              </a:rPr>
              <a:t>Science</a:t>
            </a:r>
          </a:p>
          <a:p>
            <a:pPr>
              <a:lnSpc>
                <a:spcPts val="2272"/>
              </a:lnSpc>
            </a:pPr>
            <a:r>
              <a:rPr lang="en-US" sz="1600" dirty="0">
                <a:solidFill>
                  <a:srgbClr val="000000"/>
                </a:solidFill>
                <a:latin typeface="Bakerie Bold"/>
              </a:rPr>
              <a:t>We will be looking at Animals including Humans and Seasonal Changes.</a:t>
            </a:r>
          </a:p>
          <a:p>
            <a:pPr>
              <a:lnSpc>
                <a:spcPts val="2272"/>
              </a:lnSpc>
            </a:pPr>
            <a:r>
              <a:rPr lang="en-US" sz="1600" dirty="0">
                <a:solidFill>
                  <a:srgbClr val="000000"/>
                </a:solidFill>
                <a:latin typeface="Bakerie Bold"/>
              </a:rPr>
              <a:t>We will be investigating:</a:t>
            </a:r>
          </a:p>
          <a:p>
            <a:pPr marL="350409" lvl="1" indent="-175204">
              <a:lnSpc>
                <a:spcPts val="2272"/>
              </a:lnSpc>
              <a:buFont typeface="Arial"/>
              <a:buChar char="•"/>
            </a:pPr>
            <a:r>
              <a:rPr lang="en-US" sz="1600" dirty="0">
                <a:solidFill>
                  <a:srgbClr val="000000"/>
                </a:solidFill>
                <a:latin typeface="Bakerie Bold"/>
              </a:rPr>
              <a:t>Animal classification</a:t>
            </a:r>
          </a:p>
          <a:p>
            <a:pPr marL="350409" lvl="1" indent="-175204">
              <a:lnSpc>
                <a:spcPts val="2272"/>
              </a:lnSpc>
              <a:buFont typeface="Arial"/>
              <a:buChar char="•"/>
            </a:pPr>
            <a:r>
              <a:rPr lang="en-US" sz="1600" dirty="0">
                <a:solidFill>
                  <a:srgbClr val="000000"/>
                </a:solidFill>
                <a:latin typeface="Bakerie Bold"/>
              </a:rPr>
              <a:t>Diets</a:t>
            </a:r>
          </a:p>
          <a:p>
            <a:pPr marL="350409" lvl="1" indent="-175204">
              <a:lnSpc>
                <a:spcPts val="2272"/>
              </a:lnSpc>
              <a:buFont typeface="Arial"/>
              <a:buChar char="•"/>
            </a:pPr>
            <a:r>
              <a:rPr lang="en-US" sz="1600" dirty="0">
                <a:solidFill>
                  <a:srgbClr val="000000"/>
                </a:solidFill>
                <a:latin typeface="Bakerie Bold"/>
              </a:rPr>
              <a:t>The Human Body including senses</a:t>
            </a:r>
          </a:p>
          <a:p>
            <a:pPr marL="175205" lvl="1">
              <a:lnSpc>
                <a:spcPts val="2272"/>
              </a:lnSpc>
            </a:pPr>
            <a:r>
              <a:rPr lang="en-US" sz="1600" dirty="0">
                <a:solidFill>
                  <a:srgbClr val="000000"/>
                </a:solidFill>
                <a:latin typeface="Bakerie Bold"/>
              </a:rPr>
              <a:t>We will also be observing the changes from Summer to Autumn.</a:t>
            </a:r>
          </a:p>
          <a:p>
            <a:pPr marL="175205" lvl="1">
              <a:lnSpc>
                <a:spcPts val="2272"/>
              </a:lnSpc>
            </a:pPr>
            <a:endParaRPr lang="en-US" sz="1623" dirty="0">
              <a:solidFill>
                <a:srgbClr val="000000"/>
              </a:solidFill>
              <a:latin typeface="Bakerie Bold"/>
            </a:endParaRPr>
          </a:p>
        </p:txBody>
      </p:sp>
      <p:pic>
        <p:nvPicPr>
          <p:cNvPr id="27" name="Picture 26">
            <a:extLst>
              <a:ext uri="{FF2B5EF4-FFF2-40B4-BE49-F238E27FC236}">
                <a16:creationId xmlns:a16="http://schemas.microsoft.com/office/drawing/2014/main" id="{3EDA2CAA-A139-0B95-1D72-0443CE93C916}"/>
              </a:ext>
            </a:extLst>
          </p:cNvPr>
          <p:cNvPicPr>
            <a:picLocks noChangeAspect="1"/>
          </p:cNvPicPr>
          <p:nvPr/>
        </p:nvPicPr>
        <p:blipFill>
          <a:blip r:embed="rId16"/>
          <a:stretch>
            <a:fillRect/>
          </a:stretch>
        </p:blipFill>
        <p:spPr>
          <a:xfrm rot="1109899">
            <a:off x="4147079" y="2105864"/>
            <a:ext cx="1282125" cy="124666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5230" r="5192" b="5059"/>
          <a:stretch>
            <a:fillRect/>
          </a:stretch>
        </p:blipFill>
        <p:spPr>
          <a:xfrm>
            <a:off x="0" y="0"/>
            <a:ext cx="10693400" cy="7556500"/>
          </a:xfrm>
          <a:prstGeom prst="rect">
            <a:avLst/>
          </a:prstGeom>
        </p:spPr>
      </p:pic>
      <p:pic>
        <p:nvPicPr>
          <p:cNvPr id="3" name="Picture 3"/>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58836" y="232175"/>
            <a:ext cx="3032749" cy="898796"/>
          </a:xfrm>
          <a:prstGeom prst="rect">
            <a:avLst/>
          </a:prstGeom>
        </p:spPr>
      </p:pic>
      <p:pic>
        <p:nvPicPr>
          <p:cNvPr id="4" name="Picture 4"/>
          <p:cNvPicPr>
            <a:picLocks noChangeAspect="1"/>
          </p:cNvPicPr>
          <p:nvPr/>
        </p:nvPicPr>
        <p:blipFill>
          <a:blip r:embed="rId4"/>
          <a:srcRect l="38013" r="28143"/>
          <a:stretch>
            <a:fillRect/>
          </a:stretch>
        </p:blipFill>
        <p:spPr>
          <a:xfrm>
            <a:off x="-953016" y="349250"/>
            <a:ext cx="3826929" cy="6975075"/>
          </a:xfrm>
          <a:prstGeom prst="rect">
            <a:avLst/>
          </a:prstGeom>
        </p:spPr>
      </p:pic>
      <p:pic>
        <p:nvPicPr>
          <p:cNvPr id="5" name="Picture 5"/>
          <p:cNvPicPr>
            <a:picLocks noChangeAspect="1"/>
          </p:cNvPicPr>
          <p:nvPr/>
        </p:nvPicPr>
        <p:blipFill>
          <a:blip r:embed="rId5"/>
          <a:srcRect/>
          <a:stretch>
            <a:fillRect/>
          </a:stretch>
        </p:blipFill>
        <p:spPr>
          <a:xfrm>
            <a:off x="6499946" y="756000"/>
            <a:ext cx="4100472" cy="2422228"/>
          </a:xfrm>
          <a:prstGeom prst="rect">
            <a:avLst/>
          </a:prstGeom>
        </p:spPr>
      </p:pic>
      <p:pic>
        <p:nvPicPr>
          <p:cNvPr id="6" name="Picture 6"/>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9841667" y="132453"/>
            <a:ext cx="697399" cy="697399"/>
          </a:xfrm>
          <a:prstGeom prst="rect">
            <a:avLst/>
          </a:prstGeom>
        </p:spPr>
      </p:pic>
      <p:pic>
        <p:nvPicPr>
          <p:cNvPr id="8" name="Picture 8"/>
          <p:cNvPicPr>
            <a:picLocks noChangeAspect="1"/>
          </p:cNvPicPr>
          <p:nvPr/>
        </p:nvPicPr>
        <p:blipFill>
          <a:blip r:embed="rId7"/>
          <a:srcRect/>
          <a:stretch>
            <a:fillRect/>
          </a:stretch>
        </p:blipFill>
        <p:spPr>
          <a:xfrm>
            <a:off x="2782954" y="102761"/>
            <a:ext cx="3479975" cy="3258126"/>
          </a:xfrm>
          <a:prstGeom prst="rect">
            <a:avLst/>
          </a:prstGeom>
        </p:spPr>
      </p:pic>
      <p:pic>
        <p:nvPicPr>
          <p:cNvPr id="9" name="Picture 9"/>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3019670" y="3438387"/>
            <a:ext cx="3051743" cy="3024000"/>
          </a:xfrm>
          <a:prstGeom prst="rect">
            <a:avLst/>
          </a:prstGeom>
        </p:spPr>
      </p:pic>
      <p:pic>
        <p:nvPicPr>
          <p:cNvPr id="10" name="Picture 10"/>
          <p:cNvPicPr>
            <a:picLocks noChangeAspect="1"/>
          </p:cNvPicPr>
          <p:nvPr/>
        </p:nvPicPr>
        <p:blipFill>
          <a:blip r:embed="rId9"/>
          <a:srcRect l="16992" r="13987"/>
          <a:stretch>
            <a:fillRect/>
          </a:stretch>
        </p:blipFill>
        <p:spPr>
          <a:xfrm>
            <a:off x="6171041" y="2844919"/>
            <a:ext cx="4210762" cy="5060279"/>
          </a:xfrm>
          <a:prstGeom prst="rect">
            <a:avLst/>
          </a:prstGeom>
        </p:spPr>
      </p:pic>
      <p:pic>
        <p:nvPicPr>
          <p:cNvPr id="11" name="Picture 11"/>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4992343" y="5990910"/>
            <a:ext cx="1106722" cy="1514172"/>
          </a:xfrm>
          <a:prstGeom prst="rect">
            <a:avLst/>
          </a:prstGeom>
        </p:spPr>
      </p:pic>
      <p:pic>
        <p:nvPicPr>
          <p:cNvPr id="12" name="Picture 12"/>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2485383" y="6496325"/>
            <a:ext cx="1396850" cy="1137675"/>
          </a:xfrm>
          <a:prstGeom prst="rect">
            <a:avLst/>
          </a:prstGeom>
        </p:spPr>
      </p:pic>
      <p:pic>
        <p:nvPicPr>
          <p:cNvPr id="13" name="Picture 13"/>
          <p:cNvPicPr>
            <a:picLocks noChangeAspect="1"/>
          </p:cNvPicPr>
          <p:nvPr/>
        </p:nvPicPr>
        <p:blipFill>
          <a:blip r:embed="rId12"/>
          <a:srcRect/>
          <a:stretch>
            <a:fillRect/>
          </a:stretch>
        </p:blipFill>
        <p:spPr>
          <a:xfrm rot="-10800000">
            <a:off x="7316454" y="8511"/>
            <a:ext cx="1993644" cy="976886"/>
          </a:xfrm>
          <a:prstGeom prst="rect">
            <a:avLst/>
          </a:prstGeom>
        </p:spPr>
      </p:pic>
      <p:sp>
        <p:nvSpPr>
          <p:cNvPr id="14" name="TextBox 14"/>
          <p:cNvSpPr txBox="1"/>
          <p:nvPr/>
        </p:nvSpPr>
        <p:spPr>
          <a:xfrm>
            <a:off x="162003" y="438368"/>
            <a:ext cx="2391071" cy="438785"/>
          </a:xfrm>
          <a:prstGeom prst="rect">
            <a:avLst/>
          </a:prstGeom>
        </p:spPr>
        <p:txBody>
          <a:bodyPr lIns="0" tIns="0" rIns="0" bIns="0" rtlCol="0" anchor="t">
            <a:spAutoFit/>
          </a:bodyPr>
          <a:lstStyle/>
          <a:p>
            <a:pPr algn="ctr">
              <a:lnSpc>
                <a:spcPts val="3640"/>
              </a:lnSpc>
            </a:pPr>
            <a:r>
              <a:rPr lang="en-US" sz="2600">
                <a:solidFill>
                  <a:srgbClr val="000000"/>
                </a:solidFill>
                <a:latin typeface="Bakerie Bold"/>
              </a:rPr>
              <a:t>Religious Education</a:t>
            </a:r>
          </a:p>
        </p:txBody>
      </p:sp>
      <p:sp>
        <p:nvSpPr>
          <p:cNvPr id="15" name="TextBox 15"/>
          <p:cNvSpPr txBox="1"/>
          <p:nvPr/>
        </p:nvSpPr>
        <p:spPr>
          <a:xfrm>
            <a:off x="246283" y="829852"/>
            <a:ext cx="2412504" cy="5847755"/>
          </a:xfrm>
          <a:prstGeom prst="rect">
            <a:avLst/>
          </a:prstGeom>
        </p:spPr>
        <p:txBody>
          <a:bodyPr wrap="square" lIns="0" tIns="0" rIns="0" bIns="0" rtlCol="0" anchor="t">
            <a:spAutoFit/>
          </a:bodyPr>
          <a:lstStyle/>
          <a:p>
            <a:r>
              <a:rPr lang="en-GB" sz="2000" b="1" dirty="0">
                <a:latin typeface="Bakerie" panose="020B0604020202020204" charset="0"/>
              </a:rPr>
              <a:t>This term, the children will be learning about Creation and Covenant, exploring how the universe and everything in it is a beautiful gift from God. Through this topic, they will discover the wonder of the Genesis creation story and learn that every single person is uniquely made and loved by God.</a:t>
            </a:r>
          </a:p>
          <a:p>
            <a:r>
              <a:rPr lang="en-GB" sz="2000" b="1" dirty="0">
                <a:latin typeface="Bakerie" panose="020B0604020202020204" charset="0"/>
              </a:rPr>
              <a:t>The children will also explore their role as stewards of the earth, discovering practical ways they can care for nature and protect our "Common Home."</a:t>
            </a:r>
            <a:endParaRPr lang="en-US" sz="2000" b="1" dirty="0">
              <a:solidFill>
                <a:srgbClr val="000000"/>
              </a:solidFill>
              <a:latin typeface="Bakerie" panose="020B0604020202020204" charset="0"/>
            </a:endParaRPr>
          </a:p>
        </p:txBody>
      </p:sp>
      <p:sp>
        <p:nvSpPr>
          <p:cNvPr id="16" name="TextBox 16"/>
          <p:cNvSpPr txBox="1"/>
          <p:nvPr/>
        </p:nvSpPr>
        <p:spPr>
          <a:xfrm>
            <a:off x="6684501" y="711325"/>
            <a:ext cx="3780810" cy="577081"/>
          </a:xfrm>
          <a:prstGeom prst="rect">
            <a:avLst/>
          </a:prstGeom>
        </p:spPr>
        <p:txBody>
          <a:bodyPr wrap="square" lIns="0" tIns="0" rIns="0" bIns="0" rtlCol="0" anchor="t">
            <a:spAutoFit/>
          </a:bodyPr>
          <a:lstStyle/>
          <a:p>
            <a:pPr algn="ctr">
              <a:lnSpc>
                <a:spcPts val="4480"/>
              </a:lnSpc>
            </a:pPr>
            <a:r>
              <a:rPr lang="en-US" sz="3000" dirty="0">
                <a:solidFill>
                  <a:srgbClr val="000000"/>
                </a:solidFill>
                <a:latin typeface="Bakerie Bold"/>
              </a:rPr>
              <a:t>ART – Nature Sculptures</a:t>
            </a:r>
            <a:r>
              <a:rPr lang="en-US" sz="3200" dirty="0">
                <a:solidFill>
                  <a:srgbClr val="000000"/>
                </a:solidFill>
                <a:latin typeface="Bakerie Bold"/>
              </a:rPr>
              <a:t>.</a:t>
            </a:r>
          </a:p>
        </p:txBody>
      </p:sp>
      <p:sp>
        <p:nvSpPr>
          <p:cNvPr id="17" name="TextBox 17"/>
          <p:cNvSpPr txBox="1"/>
          <p:nvPr/>
        </p:nvSpPr>
        <p:spPr>
          <a:xfrm>
            <a:off x="6570105" y="1125901"/>
            <a:ext cx="4051024" cy="1987724"/>
          </a:xfrm>
          <a:prstGeom prst="rect">
            <a:avLst/>
          </a:prstGeom>
        </p:spPr>
        <p:txBody>
          <a:bodyPr wrap="square" lIns="0" tIns="0" rIns="0" bIns="0" rtlCol="0" anchor="t">
            <a:spAutoFit/>
          </a:bodyPr>
          <a:lstStyle/>
          <a:p>
            <a:pPr>
              <a:lnSpc>
                <a:spcPts val="3079"/>
              </a:lnSpc>
            </a:pPr>
            <a:r>
              <a:rPr lang="en-US" sz="2199" dirty="0">
                <a:solidFill>
                  <a:srgbClr val="000000"/>
                </a:solidFill>
                <a:latin typeface="Bakerie Bold"/>
              </a:rPr>
              <a:t>Children will explore different elements of nature and use them to inspire their own creations such as drawings and 3D models. The children will also learn about Andy Goldsworthy and create their own land art.</a:t>
            </a:r>
          </a:p>
        </p:txBody>
      </p:sp>
      <p:sp>
        <p:nvSpPr>
          <p:cNvPr id="18" name="TextBox 18"/>
          <p:cNvSpPr txBox="1"/>
          <p:nvPr/>
        </p:nvSpPr>
        <p:spPr>
          <a:xfrm>
            <a:off x="2421085" y="458503"/>
            <a:ext cx="3389016" cy="537845"/>
          </a:xfrm>
          <a:prstGeom prst="rect">
            <a:avLst/>
          </a:prstGeom>
        </p:spPr>
        <p:txBody>
          <a:bodyPr lIns="0" tIns="0" rIns="0" bIns="0" rtlCol="0" anchor="t">
            <a:spAutoFit/>
          </a:bodyPr>
          <a:lstStyle/>
          <a:p>
            <a:pPr algn="ctr">
              <a:lnSpc>
                <a:spcPts val="4480"/>
              </a:lnSpc>
            </a:pPr>
            <a:r>
              <a:rPr lang="en-US" sz="3200" dirty="0">
                <a:solidFill>
                  <a:srgbClr val="000000"/>
                </a:solidFill>
                <a:latin typeface="Bakerie Bold"/>
              </a:rPr>
              <a:t>History</a:t>
            </a:r>
          </a:p>
        </p:txBody>
      </p:sp>
      <p:sp>
        <p:nvSpPr>
          <p:cNvPr id="19" name="TextBox 19"/>
          <p:cNvSpPr txBox="1"/>
          <p:nvPr/>
        </p:nvSpPr>
        <p:spPr>
          <a:xfrm>
            <a:off x="3183808" y="1026254"/>
            <a:ext cx="2818606" cy="1192634"/>
          </a:xfrm>
          <a:prstGeom prst="rect">
            <a:avLst/>
          </a:prstGeom>
        </p:spPr>
        <p:txBody>
          <a:bodyPr lIns="0" tIns="0" rIns="0" bIns="0" rtlCol="0" anchor="t">
            <a:spAutoFit/>
          </a:bodyPr>
          <a:lstStyle/>
          <a:p>
            <a:pPr algn="ctr">
              <a:lnSpc>
                <a:spcPts val="3079"/>
              </a:lnSpc>
            </a:pPr>
            <a:r>
              <a:rPr lang="en-US" sz="2199" dirty="0">
                <a:solidFill>
                  <a:srgbClr val="000000"/>
                </a:solidFill>
                <a:latin typeface="Bakerie Bold"/>
              </a:rPr>
              <a:t>We will be exploring the life of Grace O’Malley during our History Deep Dive this term. </a:t>
            </a:r>
          </a:p>
        </p:txBody>
      </p:sp>
      <p:sp>
        <p:nvSpPr>
          <p:cNvPr id="20" name="TextBox 20"/>
          <p:cNvSpPr txBox="1"/>
          <p:nvPr/>
        </p:nvSpPr>
        <p:spPr>
          <a:xfrm>
            <a:off x="3125022" y="3502055"/>
            <a:ext cx="3051743" cy="2846933"/>
          </a:xfrm>
          <a:prstGeom prst="rect">
            <a:avLst/>
          </a:prstGeom>
        </p:spPr>
        <p:txBody>
          <a:bodyPr lIns="0" tIns="0" rIns="0" bIns="0" rtlCol="0" anchor="t">
            <a:spAutoFit/>
          </a:bodyPr>
          <a:lstStyle/>
          <a:p>
            <a:pPr algn="ctr">
              <a:lnSpc>
                <a:spcPts val="3219"/>
              </a:lnSpc>
            </a:pPr>
            <a:r>
              <a:rPr lang="en-US" sz="2299" dirty="0">
                <a:solidFill>
                  <a:srgbClr val="000000"/>
                </a:solidFill>
                <a:latin typeface="Bakerie Bold"/>
              </a:rPr>
              <a:t>Geography</a:t>
            </a:r>
          </a:p>
          <a:p>
            <a:pPr>
              <a:lnSpc>
                <a:spcPts val="3219"/>
              </a:lnSpc>
            </a:pPr>
            <a:r>
              <a:rPr lang="en-US" sz="2000" dirty="0">
                <a:solidFill>
                  <a:srgbClr val="000000"/>
                </a:solidFill>
                <a:latin typeface="Bakerie Bold"/>
              </a:rPr>
              <a:t>In Geography, the children</a:t>
            </a:r>
          </a:p>
          <a:p>
            <a:pPr>
              <a:lnSpc>
                <a:spcPts val="3219"/>
              </a:lnSpc>
            </a:pPr>
            <a:r>
              <a:rPr lang="en-US" sz="2000" dirty="0">
                <a:solidFill>
                  <a:srgbClr val="000000"/>
                </a:solidFill>
                <a:latin typeface="Bakerie Bold"/>
              </a:rPr>
              <a:t>will be focusing on the topic of What is it like here? The children will be exploring the local area and identifying the key features of our environment. </a:t>
            </a:r>
          </a:p>
        </p:txBody>
      </p:sp>
      <p:sp>
        <p:nvSpPr>
          <p:cNvPr id="21" name="TextBox 21"/>
          <p:cNvSpPr txBox="1"/>
          <p:nvPr/>
        </p:nvSpPr>
        <p:spPr>
          <a:xfrm>
            <a:off x="6198693" y="3717199"/>
            <a:ext cx="4310049" cy="3491340"/>
          </a:xfrm>
          <a:prstGeom prst="rect">
            <a:avLst/>
          </a:prstGeom>
        </p:spPr>
        <p:txBody>
          <a:bodyPr wrap="square" lIns="0" tIns="0" rIns="0" bIns="0" rtlCol="0" anchor="t">
            <a:spAutoFit/>
          </a:bodyPr>
          <a:lstStyle/>
          <a:p>
            <a:pPr algn="ctr">
              <a:lnSpc>
                <a:spcPts val="3220"/>
              </a:lnSpc>
            </a:pPr>
            <a:endParaRPr dirty="0"/>
          </a:p>
          <a:p>
            <a:pPr algn="ctr">
              <a:lnSpc>
                <a:spcPts val="3080"/>
              </a:lnSpc>
            </a:pPr>
            <a:r>
              <a:rPr lang="en-US" sz="2000" dirty="0">
                <a:solidFill>
                  <a:srgbClr val="000000"/>
                </a:solidFill>
                <a:latin typeface="Bakerie Bold"/>
              </a:rPr>
              <a:t>P.E</a:t>
            </a:r>
          </a:p>
          <a:p>
            <a:pPr algn="ctr">
              <a:lnSpc>
                <a:spcPts val="2940"/>
              </a:lnSpc>
            </a:pPr>
            <a:r>
              <a:rPr lang="en-US" sz="2000" dirty="0">
                <a:solidFill>
                  <a:srgbClr val="000000"/>
                </a:solidFill>
                <a:latin typeface="Bakerie"/>
              </a:rPr>
              <a:t>Children will  learn fundamental skills through the use of the scheme, Get Set 4 PE. </a:t>
            </a:r>
          </a:p>
          <a:p>
            <a:pPr algn="ctr">
              <a:lnSpc>
                <a:spcPts val="2940"/>
              </a:lnSpc>
            </a:pPr>
            <a:r>
              <a:rPr lang="en-US" sz="2000" dirty="0">
                <a:solidFill>
                  <a:srgbClr val="000000"/>
                </a:solidFill>
                <a:latin typeface="Bakerie Bold"/>
              </a:rPr>
              <a:t>Music</a:t>
            </a:r>
          </a:p>
          <a:p>
            <a:pPr>
              <a:lnSpc>
                <a:spcPts val="3080"/>
              </a:lnSpc>
            </a:pPr>
            <a:r>
              <a:rPr lang="en-US" sz="2000" dirty="0">
                <a:solidFill>
                  <a:srgbClr val="000000"/>
                </a:solidFill>
                <a:latin typeface="Bakerie"/>
              </a:rPr>
              <a:t>Children will be following the Charanga scheme of work along with weekly hymn practices.</a:t>
            </a:r>
          </a:p>
          <a:p>
            <a:pPr algn="ctr">
              <a:lnSpc>
                <a:spcPts val="3080"/>
              </a:lnSpc>
            </a:pPr>
            <a:r>
              <a:rPr lang="en-US" sz="2000" dirty="0">
                <a:solidFill>
                  <a:srgbClr val="000000"/>
                </a:solidFill>
                <a:latin typeface="Bakerie Bold"/>
              </a:rPr>
              <a:t>Computing</a:t>
            </a:r>
          </a:p>
          <a:p>
            <a:pPr>
              <a:lnSpc>
                <a:spcPts val="3080"/>
              </a:lnSpc>
            </a:pPr>
            <a:r>
              <a:rPr lang="en-US" sz="2000" dirty="0">
                <a:solidFill>
                  <a:srgbClr val="000000"/>
                </a:solidFill>
                <a:latin typeface="Bakerie"/>
              </a:rPr>
              <a:t>We will be learning about Technology around us.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40A9C78971E8B46BB70BBDE0579A70D" ma:contentTypeVersion="14" ma:contentTypeDescription="Create a new document." ma:contentTypeScope="" ma:versionID="1a4a1bc93eb9adb7764d5304cdad116b">
  <xsd:schema xmlns:xsd="http://www.w3.org/2001/XMLSchema" xmlns:xs="http://www.w3.org/2001/XMLSchema" xmlns:p="http://schemas.microsoft.com/office/2006/metadata/properties" xmlns:ns2="c172524c-3ed8-4d05-8013-1be75c9ff0a1" xmlns:ns3="64cdc378-8a95-4aa5-864a-45ce90952ac4" targetNamespace="http://schemas.microsoft.com/office/2006/metadata/properties" ma:root="true" ma:fieldsID="50734b009c3e4838171422aeda371906" ns2:_="" ns3:_="">
    <xsd:import namespace="c172524c-3ed8-4d05-8013-1be75c9ff0a1"/>
    <xsd:import namespace="64cdc378-8a95-4aa5-864a-45ce90952ac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72524c-3ed8-4d05-8013-1be75c9ff0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4cdc378-8a95-4aa5-864a-45ce90952ac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693a129f-1067-467e-be19-614f285b02e6}" ma:internalName="TaxCatchAll" ma:showField="CatchAllData" ma:web="64cdc378-8a95-4aa5-864a-45ce90952ac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172524c-3ed8-4d05-8013-1be75c9ff0a1">
      <Terms xmlns="http://schemas.microsoft.com/office/infopath/2007/PartnerControls"/>
    </lcf76f155ced4ddcb4097134ff3c332f>
    <TaxCatchAll xmlns="64cdc378-8a95-4aa5-864a-45ce90952ac4" xsi:nil="true"/>
  </documentManagement>
</p:properties>
</file>

<file path=customXml/itemProps1.xml><?xml version="1.0" encoding="utf-8"?>
<ds:datastoreItem xmlns:ds="http://schemas.openxmlformats.org/officeDocument/2006/customXml" ds:itemID="{969369AB-7FAB-4572-A98C-083F4539BF2B}">
  <ds:schemaRefs>
    <ds:schemaRef ds:uri="http://schemas.microsoft.com/sharepoint/v3/contenttype/forms"/>
  </ds:schemaRefs>
</ds:datastoreItem>
</file>

<file path=customXml/itemProps2.xml><?xml version="1.0" encoding="utf-8"?>
<ds:datastoreItem xmlns:ds="http://schemas.openxmlformats.org/officeDocument/2006/customXml" ds:itemID="{E9ABDEDD-F226-4655-9D1D-F9C8C537A713}"/>
</file>

<file path=customXml/itemProps3.xml><?xml version="1.0" encoding="utf-8"?>
<ds:datastoreItem xmlns:ds="http://schemas.openxmlformats.org/officeDocument/2006/customXml" ds:itemID="{E0316480-33CD-4CB3-8B1B-D1BE3CE52098}">
  <ds:schemaRefs>
    <ds:schemaRef ds:uri="c172524c-3ed8-4d05-8013-1be75c9ff0a1"/>
    <ds:schemaRef ds:uri="http://schemas.microsoft.com/office/2006/documentManagement/types"/>
    <ds:schemaRef ds:uri="http://purl.org/dc/terms/"/>
    <ds:schemaRef ds:uri="http://purl.org/dc/elements/1.1/"/>
    <ds:schemaRef ds:uri="http://purl.org/dc/dcmitype/"/>
    <ds:schemaRef ds:uri="http://www.w3.org/XML/1998/namespace"/>
    <ds:schemaRef ds:uri="64cdc378-8a95-4aa5-864a-45ce90952ac4"/>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1066</TotalTime>
  <Words>385</Words>
  <Application>Microsoft Office PowerPoint</Application>
  <PresentationFormat>Custom</PresentationFormat>
  <Paragraphs>48</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Bakerie Bold</vt:lpstr>
      <vt:lpstr>Architects Daughter</vt:lpstr>
      <vt:lpstr>Bakerie</vt:lpstr>
      <vt:lpstr>Calibri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Christ the King Primary School Autumn One in Year 6</dc:title>
  <dc:creator>Jennifer Riach</dc:creator>
  <cp:lastModifiedBy>Rowena Sidwell (CTK)</cp:lastModifiedBy>
  <cp:revision>33</cp:revision>
  <dcterms:created xsi:type="dcterms:W3CDTF">2006-08-16T00:00:00Z</dcterms:created>
  <dcterms:modified xsi:type="dcterms:W3CDTF">2026-09-04T07:04:32Z</dcterms:modified>
  <dc:identifier>DAFG3_xAglw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0x010100740A9C78971E8B46BB70BBDE0579A70D</vt:lpwstr>
  </property>
  <property fmtid="{D5CDD505-2E9C-101B-9397-08002B2CF9AE}" pid="3" name="Order">
    <vt:r8>5098800</vt:r8>
  </property>
  <property fmtid="{D5CDD505-2E9C-101B-9397-08002B2CF9AE}" pid="4" name="MediaServiceImageTags">
    <vt:lpwstr/>
  </property>
</Properties>
</file>